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DM Sans" charset="1" panose="00000000000000000000"/>
      <p:regular r:id="rId17"/>
    </p:embeddedFont>
    <p:embeddedFont>
      <p:font typeface="DM Sans Bold" charset="1" panose="00000000000000000000"/>
      <p:regular r:id="rId18"/>
    </p:embeddedFont>
    <p:embeddedFont>
      <p:font typeface="DM Sans Italics" charset="1" panose="00000000000000000000"/>
      <p:regular r:id="rId19"/>
    </p:embeddedFont>
    <p:embeddedFont>
      <p:font typeface="DM Sans Bold Italics" charset="1" panose="00000000000000000000"/>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
      <p:font typeface="Now" charset="1" panose="00000500000000000000"/>
      <p:regular r:id="rId27"/>
    </p:embeddedFont>
    <p:embeddedFont>
      <p:font typeface="Now Bold" charset="1" panose="00000800000000000000"/>
      <p:regular r:id="rId28"/>
    </p:embeddedFont>
    <p:embeddedFont>
      <p:font typeface="Now Thin" charset="1" panose="00000300000000000000"/>
      <p:regular r:id="rId29"/>
    </p:embeddedFont>
    <p:embeddedFont>
      <p:font typeface="Now Light" charset="1" panose="00000400000000000000"/>
      <p:regular r:id="rId30"/>
    </p:embeddedFont>
    <p:embeddedFont>
      <p:font typeface="Now Medium" charset="1" panose="00000600000000000000"/>
      <p:regular r:id="rId31"/>
    </p:embeddedFont>
    <p:embeddedFont>
      <p:font typeface="Now Heavy" charset="1" panose="00000A00000000000000"/>
      <p:regular r:id="rId32"/>
    </p:embeddedFont>
    <p:embeddedFont>
      <p:font typeface="Open Sauce" charset="1" panose="00000500000000000000"/>
      <p:regular r:id="rId33"/>
    </p:embeddedFont>
    <p:embeddedFont>
      <p:font typeface="Open Sauce Bold" charset="1" panose="00000800000000000000"/>
      <p:regular r:id="rId34"/>
    </p:embeddedFont>
    <p:embeddedFont>
      <p:font typeface="Open Sauce Italics" charset="1" panose="00000500000000000000"/>
      <p:regular r:id="rId35"/>
    </p:embeddedFont>
    <p:embeddedFont>
      <p:font typeface="Open Sauce Bold Italics" charset="1" panose="00000800000000000000"/>
      <p:regular r:id="rId36"/>
    </p:embeddedFont>
    <p:embeddedFont>
      <p:font typeface="Open Sauce Light" charset="1" panose="00000400000000000000"/>
      <p:regular r:id="rId37"/>
    </p:embeddedFont>
    <p:embeddedFont>
      <p:font typeface="Open Sauce Light Italics" charset="1" panose="00000400000000000000"/>
      <p:regular r:id="rId38"/>
    </p:embeddedFont>
    <p:embeddedFont>
      <p:font typeface="Open Sauce Medium" charset="1" panose="00000600000000000000"/>
      <p:regular r:id="rId39"/>
    </p:embeddedFont>
    <p:embeddedFont>
      <p:font typeface="Open Sauce Medium Italics" charset="1" panose="00000600000000000000"/>
      <p:regular r:id="rId40"/>
    </p:embeddedFont>
    <p:embeddedFont>
      <p:font typeface="Open Sauce Semi-Bold" charset="1" panose="00000700000000000000"/>
      <p:regular r:id="rId41"/>
    </p:embeddedFont>
    <p:embeddedFont>
      <p:font typeface="Open Sauce Semi-Bold Italics" charset="1" panose="00000700000000000000"/>
      <p:regular r:id="rId42"/>
    </p:embeddedFont>
    <p:embeddedFont>
      <p:font typeface="Open Sauce Heavy" charset="1" panose="00000A00000000000000"/>
      <p:regular r:id="rId43"/>
    </p:embeddedFont>
    <p:embeddedFont>
      <p:font typeface="Open Sauce Heavy Italics" charset="1" panose="00000A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60" Target="slides/slide16.xml" Type="http://schemas.openxmlformats.org/officeDocument/2006/relationships/slide"/><Relationship Id="rId61" Target="slides/slide17.xml" Type="http://schemas.openxmlformats.org/officeDocument/2006/relationships/slide"/><Relationship Id="rId62" Target="slides/slide18.xml" Type="http://schemas.openxmlformats.org/officeDocument/2006/relationships/slide"/><Relationship Id="rId63" Target="slides/slide1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jpe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49.jpe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4.jpeg" Type="http://schemas.openxmlformats.org/officeDocument/2006/relationships/image"/><Relationship Id="rId6" Target="../media/VAF_klYM00Q.mp4" Type="http://schemas.openxmlformats.org/officeDocument/2006/relationships/video"/><Relationship Id="rId7" Target="../media/VAF_klYM00Q.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9532111" y="5925172"/>
            <a:ext cx="11609711" cy="7831278"/>
          </a:xfrm>
          <a:custGeom>
            <a:avLst/>
            <a:gdLst/>
            <a:ahLst/>
            <a:cxnLst/>
            <a:rect r="r" b="b" t="t" l="l"/>
            <a:pathLst>
              <a:path h="7831278" w="11609711">
                <a:moveTo>
                  <a:pt x="0" y="0"/>
                </a:moveTo>
                <a:lnTo>
                  <a:pt x="11609711" y="0"/>
                </a:lnTo>
                <a:lnTo>
                  <a:pt x="11609711" y="7831278"/>
                </a:lnTo>
                <a:lnTo>
                  <a:pt x="0" y="7831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8868" y="-3084022"/>
            <a:ext cx="9144000" cy="6168044"/>
          </a:xfrm>
          <a:custGeom>
            <a:avLst/>
            <a:gdLst/>
            <a:ahLst/>
            <a:cxnLst/>
            <a:rect r="r" b="b" t="t" l="l"/>
            <a:pathLst>
              <a:path h="6168044" w="9144000">
                <a:moveTo>
                  <a:pt x="0" y="0"/>
                </a:moveTo>
                <a:lnTo>
                  <a:pt x="9144000" y="0"/>
                </a:lnTo>
                <a:lnTo>
                  <a:pt x="9144000" y="6168044"/>
                </a:lnTo>
                <a:lnTo>
                  <a:pt x="0" y="6168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570654" y="-157493"/>
            <a:ext cx="2094277" cy="2094277"/>
          </a:xfrm>
          <a:custGeom>
            <a:avLst/>
            <a:gdLst/>
            <a:ahLst/>
            <a:cxnLst/>
            <a:rect r="r" b="b" t="t" l="l"/>
            <a:pathLst>
              <a:path h="2094277" w="2094277">
                <a:moveTo>
                  <a:pt x="0" y="0"/>
                </a:moveTo>
                <a:lnTo>
                  <a:pt x="2094277" y="0"/>
                </a:lnTo>
                <a:lnTo>
                  <a:pt x="2094277" y="2094276"/>
                </a:lnTo>
                <a:lnTo>
                  <a:pt x="0" y="2094276"/>
                </a:lnTo>
                <a:lnTo>
                  <a:pt x="0" y="0"/>
                </a:lnTo>
                <a:close/>
              </a:path>
            </a:pathLst>
          </a:custGeom>
          <a:blipFill>
            <a:blip r:embed="rId4"/>
            <a:stretch>
              <a:fillRect l="0" t="0" r="0" b="0"/>
            </a:stretch>
          </a:blipFill>
          <a:ln cap="sq">
            <a:noFill/>
            <a:prstDash val="sysDot"/>
            <a:miter/>
          </a:ln>
        </p:spPr>
      </p:sp>
      <p:sp>
        <p:nvSpPr>
          <p:cNvPr name="TextBox 5" id="5"/>
          <p:cNvSpPr txBox="true"/>
          <p:nvPr/>
        </p:nvSpPr>
        <p:spPr>
          <a:xfrm rot="0">
            <a:off x="1288367" y="5104008"/>
            <a:ext cx="11731878" cy="6251909"/>
          </a:xfrm>
          <a:prstGeom prst="rect">
            <a:avLst/>
          </a:prstGeom>
        </p:spPr>
        <p:txBody>
          <a:bodyPr anchor="t" rtlCol="false" tIns="0" lIns="0" bIns="0" rIns="0">
            <a:spAutoFit/>
          </a:bodyPr>
          <a:lstStyle/>
          <a:p>
            <a:pPr>
              <a:lnSpc>
                <a:spcPts val="15738"/>
              </a:lnSpc>
            </a:pPr>
            <a:r>
              <a:rPr lang="en-US" sz="15738">
                <a:solidFill>
                  <a:srgbClr val="FFBF40"/>
                </a:solidFill>
                <a:latin typeface="Now Heavy"/>
              </a:rPr>
              <a:t>DETECTION</a:t>
            </a:r>
          </a:p>
          <a:p>
            <a:pPr>
              <a:lnSpc>
                <a:spcPts val="16338"/>
              </a:lnSpc>
            </a:pPr>
          </a:p>
          <a:p>
            <a:pPr>
              <a:lnSpc>
                <a:spcPts val="16338"/>
              </a:lnSpc>
            </a:pPr>
          </a:p>
        </p:txBody>
      </p:sp>
      <p:sp>
        <p:nvSpPr>
          <p:cNvPr name="TextBox 6" id="6"/>
          <p:cNvSpPr txBox="true"/>
          <p:nvPr/>
        </p:nvSpPr>
        <p:spPr>
          <a:xfrm rot="0">
            <a:off x="1288367" y="3274389"/>
            <a:ext cx="10425285" cy="1542148"/>
          </a:xfrm>
          <a:prstGeom prst="rect">
            <a:avLst/>
          </a:prstGeom>
        </p:spPr>
        <p:txBody>
          <a:bodyPr anchor="t" rtlCol="false" tIns="0" lIns="0" bIns="0" rIns="0">
            <a:spAutoFit/>
          </a:bodyPr>
          <a:lstStyle/>
          <a:p>
            <a:pPr>
              <a:lnSpc>
                <a:spcPts val="12530"/>
              </a:lnSpc>
            </a:pPr>
            <a:r>
              <a:rPr lang="en-US" sz="8950" spc="832">
                <a:solidFill>
                  <a:srgbClr val="2B26AD"/>
                </a:solidFill>
                <a:latin typeface="Now Heavy"/>
              </a:rPr>
              <a:t>PNEUMONIA</a:t>
            </a:r>
          </a:p>
        </p:txBody>
      </p:sp>
      <p:sp>
        <p:nvSpPr>
          <p:cNvPr name="TextBox 7" id="7"/>
          <p:cNvSpPr txBox="true"/>
          <p:nvPr/>
        </p:nvSpPr>
        <p:spPr>
          <a:xfrm rot="0">
            <a:off x="1288367" y="7054310"/>
            <a:ext cx="8925866" cy="548128"/>
          </a:xfrm>
          <a:prstGeom prst="rect">
            <a:avLst/>
          </a:prstGeom>
        </p:spPr>
        <p:txBody>
          <a:bodyPr anchor="t" rtlCol="false" tIns="0" lIns="0" bIns="0" rIns="0">
            <a:spAutoFit/>
          </a:bodyPr>
          <a:lstStyle/>
          <a:p>
            <a:pPr>
              <a:lnSpc>
                <a:spcPts val="4438"/>
              </a:lnSpc>
            </a:pPr>
            <a:r>
              <a:rPr lang="en-US" sz="3170">
                <a:solidFill>
                  <a:srgbClr val="2B26AD"/>
                </a:solidFill>
                <a:latin typeface="Montserrat Classic"/>
              </a:rPr>
              <a:t>Using Machine Learning</a:t>
            </a:r>
          </a:p>
        </p:txBody>
      </p:sp>
      <p:sp>
        <p:nvSpPr>
          <p:cNvPr name="TextBox 8" id="8"/>
          <p:cNvSpPr txBox="true"/>
          <p:nvPr/>
        </p:nvSpPr>
        <p:spPr>
          <a:xfrm rot="0">
            <a:off x="15142276" y="1393982"/>
            <a:ext cx="2951033" cy="759837"/>
          </a:xfrm>
          <a:prstGeom prst="rect">
            <a:avLst/>
          </a:prstGeom>
        </p:spPr>
        <p:txBody>
          <a:bodyPr anchor="t" rtlCol="false" tIns="0" lIns="0" bIns="0" rIns="0">
            <a:spAutoFit/>
          </a:bodyPr>
          <a:lstStyle/>
          <a:p>
            <a:pPr algn="ctr">
              <a:lnSpc>
                <a:spcPts val="3037"/>
              </a:lnSpc>
              <a:spcBef>
                <a:spcPct val="0"/>
              </a:spcBef>
            </a:pPr>
            <a:r>
              <a:rPr lang="en-US" sz="2169">
                <a:solidFill>
                  <a:srgbClr val="000000"/>
                </a:solidFill>
                <a:latin typeface="Montserrat Light"/>
              </a:rPr>
              <a:t>JNEC</a:t>
            </a:r>
          </a:p>
          <a:p>
            <a:pPr algn="ctr">
              <a:lnSpc>
                <a:spcPts val="3037"/>
              </a:lnSpc>
              <a:spcBef>
                <a:spcPct val="0"/>
              </a:spcBef>
            </a:pPr>
            <a:r>
              <a:rPr lang="en-US" sz="2169">
                <a:solidFill>
                  <a:srgbClr val="000000"/>
                </a:solidFill>
                <a:latin typeface="Montserrat Light"/>
              </a:rPr>
              <a:t>chh. Sambhaji nagar</a:t>
            </a:r>
          </a:p>
        </p:txBody>
      </p:sp>
      <p:sp>
        <p:nvSpPr>
          <p:cNvPr name="TextBox 9" id="9"/>
          <p:cNvSpPr txBox="true"/>
          <p:nvPr/>
        </p:nvSpPr>
        <p:spPr>
          <a:xfrm rot="0">
            <a:off x="172686" y="9517278"/>
            <a:ext cx="399097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TEAM SUDARSHAN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669686" y="5143500"/>
            <a:ext cx="1713245" cy="1242882"/>
          </a:xfrm>
          <a:custGeom>
            <a:avLst/>
            <a:gdLst/>
            <a:ahLst/>
            <a:cxnLst/>
            <a:rect r="r" b="b" t="t" l="l"/>
            <a:pathLst>
              <a:path h="1242882" w="1713245">
                <a:moveTo>
                  <a:pt x="0" y="0"/>
                </a:moveTo>
                <a:lnTo>
                  <a:pt x="1713245" y="0"/>
                </a:lnTo>
                <a:lnTo>
                  <a:pt x="1713245" y="1242882"/>
                </a:lnTo>
                <a:lnTo>
                  <a:pt x="0" y="1242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03665" y="4943928"/>
            <a:ext cx="1190215" cy="1566073"/>
          </a:xfrm>
          <a:custGeom>
            <a:avLst/>
            <a:gdLst/>
            <a:ahLst/>
            <a:cxnLst/>
            <a:rect r="r" b="b" t="t" l="l"/>
            <a:pathLst>
              <a:path h="1566073" w="1190215">
                <a:moveTo>
                  <a:pt x="0" y="0"/>
                </a:moveTo>
                <a:lnTo>
                  <a:pt x="1190216" y="0"/>
                </a:lnTo>
                <a:lnTo>
                  <a:pt x="1190216" y="1566073"/>
                </a:lnTo>
                <a:lnTo>
                  <a:pt x="0" y="156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04740" y="1909581"/>
            <a:ext cx="1228847" cy="1197567"/>
          </a:xfrm>
          <a:custGeom>
            <a:avLst/>
            <a:gdLst/>
            <a:ahLst/>
            <a:cxnLst/>
            <a:rect r="r" b="b" t="t" l="l"/>
            <a:pathLst>
              <a:path h="1197567" w="1228847">
                <a:moveTo>
                  <a:pt x="0" y="0"/>
                </a:moveTo>
                <a:lnTo>
                  <a:pt x="1228846" y="0"/>
                </a:lnTo>
                <a:lnTo>
                  <a:pt x="1228846" y="1197567"/>
                </a:lnTo>
                <a:lnTo>
                  <a:pt x="0" y="119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81280" y="1514976"/>
            <a:ext cx="6688418" cy="939848"/>
          </a:xfrm>
          <a:prstGeom prst="rect">
            <a:avLst/>
          </a:prstGeom>
        </p:spPr>
        <p:txBody>
          <a:bodyPr anchor="t" rtlCol="false" tIns="0" lIns="0" bIns="0" rIns="0">
            <a:spAutoFit/>
          </a:bodyPr>
          <a:lstStyle/>
          <a:p>
            <a:pPr marL="0" indent="0" lvl="0">
              <a:lnSpc>
                <a:spcPts val="7639"/>
              </a:lnSpc>
              <a:spcBef>
                <a:spcPct val="0"/>
              </a:spcBef>
            </a:pPr>
            <a:r>
              <a:rPr lang="en-US" sz="5456" spc="76">
                <a:solidFill>
                  <a:srgbClr val="2B26AD"/>
                </a:solidFill>
                <a:latin typeface="Now Heavy"/>
              </a:rPr>
              <a:t>DEEP INTO TECH</a:t>
            </a:r>
          </a:p>
        </p:txBody>
      </p:sp>
      <p:sp>
        <p:nvSpPr>
          <p:cNvPr name="TextBox 6" id="6"/>
          <p:cNvSpPr txBox="true"/>
          <p:nvPr/>
        </p:nvSpPr>
        <p:spPr>
          <a:xfrm rot="0">
            <a:off x="1281280" y="2670183"/>
            <a:ext cx="6688418" cy="705344"/>
          </a:xfrm>
          <a:prstGeom prst="rect">
            <a:avLst/>
          </a:prstGeom>
        </p:spPr>
        <p:txBody>
          <a:bodyPr anchor="t" rtlCol="false" tIns="0" lIns="0" bIns="0" rIns="0">
            <a:spAutoFit/>
          </a:bodyPr>
          <a:lstStyle/>
          <a:p>
            <a:pPr>
              <a:lnSpc>
                <a:spcPts val="5761"/>
              </a:lnSpc>
            </a:pPr>
            <a:r>
              <a:rPr lang="en-US" sz="4174" spc="108">
                <a:solidFill>
                  <a:srgbClr val="004380"/>
                </a:solidFill>
                <a:latin typeface="DM Sans Bold"/>
              </a:rPr>
              <a:t>07 Evaluation:</a:t>
            </a:r>
          </a:p>
        </p:txBody>
      </p:sp>
      <p:sp>
        <p:nvSpPr>
          <p:cNvPr name="TextBox 7" id="7"/>
          <p:cNvSpPr txBox="true"/>
          <p:nvPr/>
        </p:nvSpPr>
        <p:spPr>
          <a:xfrm rot="0">
            <a:off x="14837713" y="6559913"/>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01</a:t>
            </a:r>
          </a:p>
        </p:txBody>
      </p:sp>
      <p:sp>
        <p:nvSpPr>
          <p:cNvPr name="TextBox 8" id="8"/>
          <p:cNvSpPr txBox="true"/>
          <p:nvPr/>
        </p:nvSpPr>
        <p:spPr>
          <a:xfrm rot="0">
            <a:off x="12789936" y="303094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03</a:t>
            </a:r>
          </a:p>
        </p:txBody>
      </p:sp>
      <p:sp>
        <p:nvSpPr>
          <p:cNvPr name="Freeform 9" id="9"/>
          <p:cNvSpPr/>
          <p:nvPr/>
        </p:nvSpPr>
        <p:spPr>
          <a:xfrm flipH="false" flipV="false" rot="0">
            <a:off x="13420217" y="7410173"/>
            <a:ext cx="8342934" cy="5840054"/>
          </a:xfrm>
          <a:custGeom>
            <a:avLst/>
            <a:gdLst/>
            <a:ahLst/>
            <a:cxnLst/>
            <a:rect r="r" b="b" t="t" l="l"/>
            <a:pathLst>
              <a:path h="5840054" w="8342934">
                <a:moveTo>
                  <a:pt x="0" y="0"/>
                </a:moveTo>
                <a:lnTo>
                  <a:pt x="8342933" y="0"/>
                </a:lnTo>
                <a:lnTo>
                  <a:pt x="8342933" y="5840054"/>
                </a:lnTo>
                <a:lnTo>
                  <a:pt x="0" y="5840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455040" y="-3493717"/>
            <a:ext cx="8342934" cy="5840054"/>
          </a:xfrm>
          <a:custGeom>
            <a:avLst/>
            <a:gdLst/>
            <a:ahLst/>
            <a:cxnLst/>
            <a:rect r="r" b="b" t="t" l="l"/>
            <a:pathLst>
              <a:path h="5840054" w="8342934">
                <a:moveTo>
                  <a:pt x="0" y="0"/>
                </a:moveTo>
                <a:lnTo>
                  <a:pt x="8342934" y="0"/>
                </a:lnTo>
                <a:lnTo>
                  <a:pt x="8342934"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281280" y="3738174"/>
            <a:ext cx="7862720" cy="3467386"/>
          </a:xfrm>
          <a:prstGeom prst="rect">
            <a:avLst/>
          </a:prstGeom>
        </p:spPr>
        <p:txBody>
          <a:bodyPr anchor="t" rtlCol="false" tIns="0" lIns="0" bIns="0" rIns="0">
            <a:spAutoFit/>
          </a:bodyPr>
          <a:lstStyle/>
          <a:p>
            <a:pPr>
              <a:lnSpc>
                <a:spcPts val="4582"/>
              </a:lnSpc>
            </a:pPr>
            <a:r>
              <a:rPr lang="en-US" sz="3320" spc="325">
                <a:solidFill>
                  <a:srgbClr val="004380"/>
                </a:solidFill>
                <a:latin typeface="DM Sans"/>
              </a:rPr>
              <a:t> </a:t>
            </a:r>
            <a:r>
              <a:rPr lang="en-US" sz="3320" spc="325">
                <a:solidFill>
                  <a:srgbClr val="004380"/>
                </a:solidFill>
                <a:latin typeface="DM Sans"/>
              </a:rPr>
              <a:t>Evaluating the trained model on a hold-out test set that the model has never seen before. This step provides an unbiased estimate of the model's performance on unseen data.</a:t>
            </a:r>
          </a:p>
        </p:txBody>
      </p:sp>
      <p:sp>
        <p:nvSpPr>
          <p:cNvPr name="Freeform 12" id="12"/>
          <p:cNvSpPr/>
          <p:nvPr/>
        </p:nvSpPr>
        <p:spPr>
          <a:xfrm flipH="false" flipV="false" rot="0">
            <a:off x="-4728533" y="7588853"/>
            <a:ext cx="8342934" cy="5840054"/>
          </a:xfrm>
          <a:custGeom>
            <a:avLst/>
            <a:gdLst/>
            <a:ahLst/>
            <a:cxnLst/>
            <a:rect r="r" b="b" t="t" l="l"/>
            <a:pathLst>
              <a:path h="5840054" w="8342934">
                <a:moveTo>
                  <a:pt x="0" y="0"/>
                </a:moveTo>
                <a:lnTo>
                  <a:pt x="8342933" y="0"/>
                </a:lnTo>
                <a:lnTo>
                  <a:pt x="8342933"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0002712" y="3845906"/>
            <a:ext cx="7861749" cy="3138114"/>
          </a:xfrm>
          <a:prstGeom prst="rect">
            <a:avLst/>
          </a:prstGeom>
        </p:spPr>
        <p:txBody>
          <a:bodyPr anchor="t" rtlCol="false" tIns="0" lIns="0" bIns="0" rIns="0">
            <a:spAutoFit/>
          </a:bodyPr>
          <a:lstStyle/>
          <a:p>
            <a:pPr algn="ctr">
              <a:lnSpc>
                <a:spcPts val="5008"/>
              </a:lnSpc>
              <a:spcBef>
                <a:spcPct val="0"/>
              </a:spcBef>
            </a:pPr>
            <a:r>
              <a:rPr lang="en-US" sz="3577">
                <a:solidFill>
                  <a:srgbClr val="004380"/>
                </a:solidFill>
                <a:latin typeface="Montserrat Light"/>
              </a:rPr>
              <a:t> Deploying the trained model into production, which may involve integrating it into a healthcare system or application for real-time pneumonia detection.</a:t>
            </a:r>
          </a:p>
        </p:txBody>
      </p:sp>
      <p:sp>
        <p:nvSpPr>
          <p:cNvPr name="TextBox 14" id="14"/>
          <p:cNvSpPr txBox="true"/>
          <p:nvPr/>
        </p:nvSpPr>
        <p:spPr>
          <a:xfrm rot="0">
            <a:off x="10266492" y="2680459"/>
            <a:ext cx="7325192" cy="671088"/>
          </a:xfrm>
          <a:prstGeom prst="rect">
            <a:avLst/>
          </a:prstGeom>
        </p:spPr>
        <p:txBody>
          <a:bodyPr anchor="t" rtlCol="false" tIns="0" lIns="0" bIns="0" rIns="0">
            <a:spAutoFit/>
          </a:bodyPr>
          <a:lstStyle/>
          <a:p>
            <a:pPr>
              <a:lnSpc>
                <a:spcPts val="5488"/>
              </a:lnSpc>
            </a:pPr>
            <a:r>
              <a:rPr lang="en-US" sz="3976" spc="103">
                <a:solidFill>
                  <a:srgbClr val="004380"/>
                </a:solidFill>
                <a:latin typeface="DM Sans Bold"/>
              </a:rPr>
              <a:t>08 Deployment::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9124906">
            <a:off x="14242729" y="6142108"/>
            <a:ext cx="8506356" cy="6341102"/>
          </a:xfrm>
          <a:custGeom>
            <a:avLst/>
            <a:gdLst/>
            <a:ahLst/>
            <a:cxnLst/>
            <a:rect r="r" b="b" t="t" l="l"/>
            <a:pathLst>
              <a:path h="6341102" w="8506356">
                <a:moveTo>
                  <a:pt x="0" y="0"/>
                </a:moveTo>
                <a:lnTo>
                  <a:pt x="8506357" y="0"/>
                </a:lnTo>
                <a:lnTo>
                  <a:pt x="8506357" y="6341102"/>
                </a:lnTo>
                <a:lnTo>
                  <a:pt x="0" y="6341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393774">
            <a:off x="-2501214" y="6897831"/>
            <a:ext cx="8506356" cy="6341102"/>
          </a:xfrm>
          <a:custGeom>
            <a:avLst/>
            <a:gdLst/>
            <a:ahLst/>
            <a:cxnLst/>
            <a:rect r="r" b="b" t="t" l="l"/>
            <a:pathLst>
              <a:path h="6341102" w="8506356">
                <a:moveTo>
                  <a:pt x="0" y="0"/>
                </a:moveTo>
                <a:lnTo>
                  <a:pt x="8506357" y="0"/>
                </a:lnTo>
                <a:lnTo>
                  <a:pt x="8506357" y="6341102"/>
                </a:lnTo>
                <a:lnTo>
                  <a:pt x="0" y="6341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85745" y="2259370"/>
            <a:ext cx="1301020" cy="1284462"/>
          </a:xfrm>
          <a:custGeom>
            <a:avLst/>
            <a:gdLst/>
            <a:ahLst/>
            <a:cxnLst/>
            <a:rect r="r" b="b" t="t" l="l"/>
            <a:pathLst>
              <a:path h="1284462" w="1301020">
                <a:moveTo>
                  <a:pt x="0" y="0"/>
                </a:moveTo>
                <a:lnTo>
                  <a:pt x="1301020" y="0"/>
                </a:lnTo>
                <a:lnTo>
                  <a:pt x="1301020" y="1284462"/>
                </a:lnTo>
                <a:lnTo>
                  <a:pt x="0" y="1284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468049" y="3879444"/>
            <a:ext cx="1412358" cy="1361000"/>
          </a:xfrm>
          <a:custGeom>
            <a:avLst/>
            <a:gdLst/>
            <a:ahLst/>
            <a:cxnLst/>
            <a:rect r="r" b="b" t="t" l="l"/>
            <a:pathLst>
              <a:path h="1361000" w="1412358">
                <a:moveTo>
                  <a:pt x="0" y="0"/>
                </a:moveTo>
                <a:lnTo>
                  <a:pt x="1412358" y="0"/>
                </a:lnTo>
                <a:lnTo>
                  <a:pt x="1412358" y="1360999"/>
                </a:lnTo>
                <a:lnTo>
                  <a:pt x="0" y="1360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44231" y="5510256"/>
            <a:ext cx="1303287" cy="1430754"/>
          </a:xfrm>
          <a:custGeom>
            <a:avLst/>
            <a:gdLst/>
            <a:ahLst/>
            <a:cxnLst/>
            <a:rect r="r" b="b" t="t" l="l"/>
            <a:pathLst>
              <a:path h="1430754" w="1303287">
                <a:moveTo>
                  <a:pt x="0" y="0"/>
                </a:moveTo>
                <a:lnTo>
                  <a:pt x="1303287" y="0"/>
                </a:lnTo>
                <a:lnTo>
                  <a:pt x="1303287" y="1430754"/>
                </a:lnTo>
                <a:lnTo>
                  <a:pt x="0" y="14307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331770" y="7026736"/>
            <a:ext cx="1684916" cy="1439837"/>
          </a:xfrm>
          <a:custGeom>
            <a:avLst/>
            <a:gdLst/>
            <a:ahLst/>
            <a:cxnLst/>
            <a:rect r="r" b="b" t="t" l="l"/>
            <a:pathLst>
              <a:path h="1439837" w="1684916">
                <a:moveTo>
                  <a:pt x="0" y="0"/>
                </a:moveTo>
                <a:lnTo>
                  <a:pt x="1684916" y="0"/>
                </a:lnTo>
                <a:lnTo>
                  <a:pt x="1684916" y="1439837"/>
                </a:lnTo>
                <a:lnTo>
                  <a:pt x="0" y="14398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1073667" y="2064215"/>
            <a:ext cx="16140666" cy="4991457"/>
            <a:chOff x="0" y="0"/>
            <a:chExt cx="4251040" cy="1314622"/>
          </a:xfrm>
        </p:grpSpPr>
        <p:sp>
          <p:nvSpPr>
            <p:cNvPr name="Freeform 9" id="9"/>
            <p:cNvSpPr/>
            <p:nvPr/>
          </p:nvSpPr>
          <p:spPr>
            <a:xfrm flipH="false" flipV="false" rot="0">
              <a:off x="0" y="0"/>
              <a:ext cx="4251040" cy="1314622"/>
            </a:xfrm>
            <a:custGeom>
              <a:avLst/>
              <a:gdLst/>
              <a:ahLst/>
              <a:cxnLst/>
              <a:rect r="r" b="b" t="t" l="l"/>
              <a:pathLst>
                <a:path h="1314622" w="4251040">
                  <a:moveTo>
                    <a:pt x="24462" y="0"/>
                  </a:moveTo>
                  <a:lnTo>
                    <a:pt x="4226577" y="0"/>
                  </a:lnTo>
                  <a:cubicBezTo>
                    <a:pt x="4240088" y="0"/>
                    <a:pt x="4251040" y="10952"/>
                    <a:pt x="4251040" y="24462"/>
                  </a:cubicBezTo>
                  <a:lnTo>
                    <a:pt x="4251040" y="1290160"/>
                  </a:lnTo>
                  <a:cubicBezTo>
                    <a:pt x="4251040" y="1303670"/>
                    <a:pt x="4240088" y="1314622"/>
                    <a:pt x="4226577" y="1314622"/>
                  </a:cubicBezTo>
                  <a:lnTo>
                    <a:pt x="24462" y="1314622"/>
                  </a:lnTo>
                  <a:cubicBezTo>
                    <a:pt x="10952" y="1314622"/>
                    <a:pt x="0" y="1303670"/>
                    <a:pt x="0" y="1290160"/>
                  </a:cubicBezTo>
                  <a:lnTo>
                    <a:pt x="0" y="24462"/>
                  </a:lnTo>
                  <a:cubicBezTo>
                    <a:pt x="0" y="10952"/>
                    <a:pt x="10952" y="0"/>
                    <a:pt x="24462" y="0"/>
                  </a:cubicBezTo>
                  <a:close/>
                </a:path>
              </a:pathLst>
            </a:custGeom>
            <a:solidFill>
              <a:srgbClr val="5C41D9"/>
            </a:solidFill>
          </p:spPr>
        </p:sp>
        <p:sp>
          <p:nvSpPr>
            <p:cNvPr name="TextBox 10" id="10"/>
            <p:cNvSpPr txBox="true"/>
            <p:nvPr/>
          </p:nvSpPr>
          <p:spPr>
            <a:xfrm>
              <a:off x="0" y="-57150"/>
              <a:ext cx="4251040" cy="1371772"/>
            </a:xfrm>
            <a:prstGeom prst="rect">
              <a:avLst/>
            </a:prstGeom>
          </p:spPr>
          <p:txBody>
            <a:bodyPr anchor="ctr" rtlCol="false" tIns="50800" lIns="50800" bIns="50800" rIns="50800"/>
            <a:lstStyle/>
            <a:p>
              <a:pPr algn="ctr">
                <a:lnSpc>
                  <a:spcPts val="3468"/>
                </a:lnSpc>
              </a:pPr>
            </a:p>
          </p:txBody>
        </p:sp>
      </p:grpSp>
      <p:sp>
        <p:nvSpPr>
          <p:cNvPr name="TextBox 11" id="11"/>
          <p:cNvSpPr txBox="true"/>
          <p:nvPr/>
        </p:nvSpPr>
        <p:spPr>
          <a:xfrm rot="0">
            <a:off x="7338409" y="588381"/>
            <a:ext cx="3611183" cy="785387"/>
          </a:xfrm>
          <a:prstGeom prst="rect">
            <a:avLst/>
          </a:prstGeom>
        </p:spPr>
        <p:txBody>
          <a:bodyPr anchor="t" rtlCol="false" tIns="0" lIns="0" bIns="0" rIns="0">
            <a:spAutoFit/>
          </a:bodyPr>
          <a:lstStyle/>
          <a:p>
            <a:pPr algn="ctr">
              <a:lnSpc>
                <a:spcPts val="6100"/>
              </a:lnSpc>
              <a:spcBef>
                <a:spcPct val="0"/>
              </a:spcBef>
            </a:pPr>
            <a:r>
              <a:rPr lang="en-US" sz="4357">
                <a:solidFill>
                  <a:srgbClr val="000000"/>
                </a:solidFill>
                <a:latin typeface="Montserrat Light Bold"/>
              </a:rPr>
              <a:t>Summary</a:t>
            </a:r>
          </a:p>
        </p:txBody>
      </p:sp>
      <p:sp>
        <p:nvSpPr>
          <p:cNvPr name="TextBox 12" id="12"/>
          <p:cNvSpPr txBox="true"/>
          <p:nvPr/>
        </p:nvSpPr>
        <p:spPr>
          <a:xfrm rot="0">
            <a:off x="1499940" y="2907069"/>
            <a:ext cx="15288120" cy="3239074"/>
          </a:xfrm>
          <a:prstGeom prst="rect">
            <a:avLst/>
          </a:prstGeom>
        </p:spPr>
        <p:txBody>
          <a:bodyPr anchor="t" rtlCol="false" tIns="0" lIns="0" bIns="0" rIns="0">
            <a:spAutoFit/>
          </a:bodyPr>
          <a:lstStyle/>
          <a:p>
            <a:pPr algn="ctr">
              <a:lnSpc>
                <a:spcPts val="5171"/>
              </a:lnSpc>
            </a:pPr>
            <a:r>
              <a:rPr lang="en-US" sz="3694">
                <a:solidFill>
                  <a:srgbClr val="F5FFF5"/>
                </a:solidFill>
                <a:latin typeface="Montserrat Light"/>
              </a:rPr>
              <a:t>Overall, the process of pneumonia detection using deep learning involves a combination of data collection, preprocessing, model training, evaluation, and deployment stages, with careful attention to technical details and ethical considerations.</a:t>
            </a:r>
          </a:p>
          <a:p>
            <a:pPr algn="ctr">
              <a:lnSpc>
                <a:spcPts val="5171"/>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8393774">
            <a:off x="-2501214" y="6897831"/>
            <a:ext cx="8506356" cy="6341102"/>
          </a:xfrm>
          <a:custGeom>
            <a:avLst/>
            <a:gdLst/>
            <a:ahLst/>
            <a:cxnLst/>
            <a:rect r="r" b="b" t="t" l="l"/>
            <a:pathLst>
              <a:path h="6341102" w="8506356">
                <a:moveTo>
                  <a:pt x="0" y="0"/>
                </a:moveTo>
                <a:lnTo>
                  <a:pt x="8506357" y="0"/>
                </a:lnTo>
                <a:lnTo>
                  <a:pt x="8506357" y="6341102"/>
                </a:lnTo>
                <a:lnTo>
                  <a:pt x="0" y="6341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85745" y="2259370"/>
            <a:ext cx="1301020" cy="1284462"/>
          </a:xfrm>
          <a:custGeom>
            <a:avLst/>
            <a:gdLst/>
            <a:ahLst/>
            <a:cxnLst/>
            <a:rect r="r" b="b" t="t" l="l"/>
            <a:pathLst>
              <a:path h="1284462" w="1301020">
                <a:moveTo>
                  <a:pt x="0" y="0"/>
                </a:moveTo>
                <a:lnTo>
                  <a:pt x="1301020" y="0"/>
                </a:lnTo>
                <a:lnTo>
                  <a:pt x="1301020" y="1284462"/>
                </a:lnTo>
                <a:lnTo>
                  <a:pt x="0" y="1284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68049" y="3879444"/>
            <a:ext cx="1412358" cy="1361000"/>
          </a:xfrm>
          <a:custGeom>
            <a:avLst/>
            <a:gdLst/>
            <a:ahLst/>
            <a:cxnLst/>
            <a:rect r="r" b="b" t="t" l="l"/>
            <a:pathLst>
              <a:path h="1361000" w="1412358">
                <a:moveTo>
                  <a:pt x="0" y="0"/>
                </a:moveTo>
                <a:lnTo>
                  <a:pt x="1412358" y="0"/>
                </a:lnTo>
                <a:lnTo>
                  <a:pt x="1412358" y="1360999"/>
                </a:lnTo>
                <a:lnTo>
                  <a:pt x="0" y="1360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744231" y="5510256"/>
            <a:ext cx="1303287" cy="1430754"/>
          </a:xfrm>
          <a:custGeom>
            <a:avLst/>
            <a:gdLst/>
            <a:ahLst/>
            <a:cxnLst/>
            <a:rect r="r" b="b" t="t" l="l"/>
            <a:pathLst>
              <a:path h="1430754" w="1303287">
                <a:moveTo>
                  <a:pt x="0" y="0"/>
                </a:moveTo>
                <a:lnTo>
                  <a:pt x="1303287" y="0"/>
                </a:lnTo>
                <a:lnTo>
                  <a:pt x="1303287" y="1430754"/>
                </a:lnTo>
                <a:lnTo>
                  <a:pt x="0" y="14307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331770" y="7026736"/>
            <a:ext cx="1684916" cy="1439837"/>
          </a:xfrm>
          <a:custGeom>
            <a:avLst/>
            <a:gdLst/>
            <a:ahLst/>
            <a:cxnLst/>
            <a:rect r="r" b="b" t="t" l="l"/>
            <a:pathLst>
              <a:path h="1439837" w="1684916">
                <a:moveTo>
                  <a:pt x="0" y="0"/>
                </a:moveTo>
                <a:lnTo>
                  <a:pt x="1684916" y="0"/>
                </a:lnTo>
                <a:lnTo>
                  <a:pt x="1684916" y="1439837"/>
                </a:lnTo>
                <a:lnTo>
                  <a:pt x="0" y="14398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1073667" y="2064215"/>
            <a:ext cx="16140666" cy="4991457"/>
            <a:chOff x="0" y="0"/>
            <a:chExt cx="4251040" cy="1314622"/>
          </a:xfrm>
        </p:grpSpPr>
        <p:sp>
          <p:nvSpPr>
            <p:cNvPr name="Freeform 8" id="8"/>
            <p:cNvSpPr/>
            <p:nvPr/>
          </p:nvSpPr>
          <p:spPr>
            <a:xfrm flipH="false" flipV="false" rot="0">
              <a:off x="0" y="0"/>
              <a:ext cx="4251040" cy="1314622"/>
            </a:xfrm>
            <a:custGeom>
              <a:avLst/>
              <a:gdLst/>
              <a:ahLst/>
              <a:cxnLst/>
              <a:rect r="r" b="b" t="t" l="l"/>
              <a:pathLst>
                <a:path h="1314622" w="4251040">
                  <a:moveTo>
                    <a:pt x="24462" y="0"/>
                  </a:moveTo>
                  <a:lnTo>
                    <a:pt x="4226577" y="0"/>
                  </a:lnTo>
                  <a:cubicBezTo>
                    <a:pt x="4240088" y="0"/>
                    <a:pt x="4251040" y="10952"/>
                    <a:pt x="4251040" y="24462"/>
                  </a:cubicBezTo>
                  <a:lnTo>
                    <a:pt x="4251040" y="1290160"/>
                  </a:lnTo>
                  <a:cubicBezTo>
                    <a:pt x="4251040" y="1303670"/>
                    <a:pt x="4240088" y="1314622"/>
                    <a:pt x="4226577" y="1314622"/>
                  </a:cubicBezTo>
                  <a:lnTo>
                    <a:pt x="24462" y="1314622"/>
                  </a:lnTo>
                  <a:cubicBezTo>
                    <a:pt x="10952" y="1314622"/>
                    <a:pt x="0" y="1303670"/>
                    <a:pt x="0" y="1290160"/>
                  </a:cubicBezTo>
                  <a:lnTo>
                    <a:pt x="0" y="24462"/>
                  </a:lnTo>
                  <a:cubicBezTo>
                    <a:pt x="0" y="10952"/>
                    <a:pt x="10952" y="0"/>
                    <a:pt x="24462" y="0"/>
                  </a:cubicBezTo>
                  <a:close/>
                </a:path>
              </a:pathLst>
            </a:custGeom>
            <a:solidFill>
              <a:srgbClr val="5C41D9"/>
            </a:solidFill>
          </p:spPr>
        </p:sp>
        <p:sp>
          <p:nvSpPr>
            <p:cNvPr name="TextBox 9" id="9"/>
            <p:cNvSpPr txBox="true"/>
            <p:nvPr/>
          </p:nvSpPr>
          <p:spPr>
            <a:xfrm>
              <a:off x="0" y="-57150"/>
              <a:ext cx="4251040" cy="1371772"/>
            </a:xfrm>
            <a:prstGeom prst="rect">
              <a:avLst/>
            </a:prstGeom>
          </p:spPr>
          <p:txBody>
            <a:bodyPr anchor="ctr" rtlCol="false" tIns="50800" lIns="50800" bIns="50800" rIns="50800"/>
            <a:lstStyle/>
            <a:p>
              <a:pPr algn="ctr">
                <a:lnSpc>
                  <a:spcPts val="3468"/>
                </a:lnSpc>
              </a:pPr>
            </a:p>
          </p:txBody>
        </p:sp>
      </p:grpSp>
      <p:sp>
        <p:nvSpPr>
          <p:cNvPr name="Freeform 10" id="10"/>
          <p:cNvSpPr/>
          <p:nvPr/>
        </p:nvSpPr>
        <p:spPr>
          <a:xfrm flipH="false" flipV="false" rot="0">
            <a:off x="-829477" y="-624077"/>
            <a:ext cx="20075304" cy="11427776"/>
          </a:xfrm>
          <a:custGeom>
            <a:avLst/>
            <a:gdLst/>
            <a:ahLst/>
            <a:cxnLst/>
            <a:rect r="r" b="b" t="t" l="l"/>
            <a:pathLst>
              <a:path h="11427776" w="20075304">
                <a:moveTo>
                  <a:pt x="0" y="0"/>
                </a:moveTo>
                <a:lnTo>
                  <a:pt x="20075304" y="0"/>
                </a:lnTo>
                <a:lnTo>
                  <a:pt x="20075304" y="11427776"/>
                </a:lnTo>
                <a:lnTo>
                  <a:pt x="0" y="11427776"/>
                </a:lnTo>
                <a:lnTo>
                  <a:pt x="0" y="0"/>
                </a:lnTo>
                <a:close/>
              </a:path>
            </a:pathLst>
          </a:custGeom>
          <a:blipFill>
            <a:blip r:embed="rId12"/>
            <a:stretch>
              <a:fillRect l="0" t="-8520" r="0" b="-8520"/>
            </a:stretch>
          </a:blipFill>
        </p:spPr>
      </p:sp>
      <p:sp>
        <p:nvSpPr>
          <p:cNvPr name="TextBox 11" id="11"/>
          <p:cNvSpPr txBox="true"/>
          <p:nvPr/>
        </p:nvSpPr>
        <p:spPr>
          <a:xfrm rot="0">
            <a:off x="5866470" y="7102820"/>
            <a:ext cx="6683409" cy="2575107"/>
          </a:xfrm>
          <a:prstGeom prst="rect">
            <a:avLst/>
          </a:prstGeom>
        </p:spPr>
        <p:txBody>
          <a:bodyPr anchor="t" rtlCol="false" tIns="0" lIns="0" bIns="0" rIns="0">
            <a:spAutoFit/>
          </a:bodyPr>
          <a:lstStyle/>
          <a:p>
            <a:pPr algn="ctr">
              <a:lnSpc>
                <a:spcPts val="10314"/>
              </a:lnSpc>
            </a:pPr>
            <a:r>
              <a:rPr lang="en-US" sz="7367">
                <a:solidFill>
                  <a:srgbClr val="F5FFF5"/>
                </a:solidFill>
                <a:latin typeface="Archivo Black"/>
              </a:rPr>
              <a:t>BUT HOW </a:t>
            </a:r>
          </a:p>
          <a:p>
            <a:pPr algn="ctr">
              <a:lnSpc>
                <a:spcPts val="10314"/>
              </a:lnSpc>
              <a:spcBef>
                <a:spcPct val="0"/>
              </a:spcBef>
            </a:pPr>
            <a:r>
              <a:rPr lang="en-US" sz="7367">
                <a:solidFill>
                  <a:srgbClr val="F5FFF5"/>
                </a:solidFill>
                <a:latin typeface="Archivo Black"/>
              </a:rPr>
              <a:t>  ITS WORK?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69560" y="1427539"/>
            <a:ext cx="482144" cy="467032"/>
          </a:xfrm>
          <a:custGeom>
            <a:avLst/>
            <a:gdLst/>
            <a:ahLst/>
            <a:cxnLst/>
            <a:rect r="r" b="b" t="t" l="l"/>
            <a:pathLst>
              <a:path h="467032" w="482144">
                <a:moveTo>
                  <a:pt x="0" y="0"/>
                </a:moveTo>
                <a:lnTo>
                  <a:pt x="482144" y="0"/>
                </a:lnTo>
                <a:lnTo>
                  <a:pt x="482144" y="467031"/>
                </a:lnTo>
                <a:lnTo>
                  <a:pt x="0" y="467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07102" y="1265171"/>
            <a:ext cx="13473796" cy="9021829"/>
          </a:xfrm>
          <a:custGeom>
            <a:avLst/>
            <a:gdLst/>
            <a:ahLst/>
            <a:cxnLst/>
            <a:rect r="r" b="b" t="t" l="l"/>
            <a:pathLst>
              <a:path h="9021829" w="13473796">
                <a:moveTo>
                  <a:pt x="0" y="0"/>
                </a:moveTo>
                <a:lnTo>
                  <a:pt x="13473796" y="0"/>
                </a:lnTo>
                <a:lnTo>
                  <a:pt x="13473796" y="9021829"/>
                </a:lnTo>
                <a:lnTo>
                  <a:pt x="0" y="9021829"/>
                </a:lnTo>
                <a:lnTo>
                  <a:pt x="0" y="0"/>
                </a:lnTo>
                <a:close/>
              </a:path>
            </a:pathLst>
          </a:custGeom>
          <a:blipFill>
            <a:blip r:embed="rId4"/>
            <a:stretch>
              <a:fillRect l="0" t="0" r="0" b="0"/>
            </a:stretch>
          </a:blipFill>
        </p:spPr>
      </p:sp>
      <p:sp>
        <p:nvSpPr>
          <p:cNvPr name="TextBox 4" id="4"/>
          <p:cNvSpPr txBox="true"/>
          <p:nvPr/>
        </p:nvSpPr>
        <p:spPr>
          <a:xfrm rot="0">
            <a:off x="7297265" y="236224"/>
            <a:ext cx="3039493" cy="816509"/>
          </a:xfrm>
          <a:prstGeom prst="rect">
            <a:avLst/>
          </a:prstGeom>
        </p:spPr>
        <p:txBody>
          <a:bodyPr anchor="t" rtlCol="false" tIns="0" lIns="0" bIns="0" rIns="0">
            <a:spAutoFit/>
          </a:bodyPr>
          <a:lstStyle/>
          <a:p>
            <a:pPr algn="ctr">
              <a:lnSpc>
                <a:spcPts val="6445"/>
              </a:lnSpc>
              <a:spcBef>
                <a:spcPct val="0"/>
              </a:spcBef>
            </a:pPr>
            <a:r>
              <a:rPr lang="en-US" sz="4603">
                <a:solidFill>
                  <a:srgbClr val="000000"/>
                </a:solidFill>
                <a:latin typeface="Montserrat Light Bold"/>
              </a:rPr>
              <a:t>Frontend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69560" y="1427539"/>
            <a:ext cx="482144" cy="467032"/>
          </a:xfrm>
          <a:custGeom>
            <a:avLst/>
            <a:gdLst/>
            <a:ahLst/>
            <a:cxnLst/>
            <a:rect r="r" b="b" t="t" l="l"/>
            <a:pathLst>
              <a:path h="467032" w="482144">
                <a:moveTo>
                  <a:pt x="0" y="0"/>
                </a:moveTo>
                <a:lnTo>
                  <a:pt x="482144" y="0"/>
                </a:lnTo>
                <a:lnTo>
                  <a:pt x="482144" y="467031"/>
                </a:lnTo>
                <a:lnTo>
                  <a:pt x="0" y="467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0970" y="1052733"/>
            <a:ext cx="15410734" cy="9650972"/>
          </a:xfrm>
          <a:custGeom>
            <a:avLst/>
            <a:gdLst/>
            <a:ahLst/>
            <a:cxnLst/>
            <a:rect r="r" b="b" t="t" l="l"/>
            <a:pathLst>
              <a:path h="9650972" w="15410734">
                <a:moveTo>
                  <a:pt x="0" y="0"/>
                </a:moveTo>
                <a:lnTo>
                  <a:pt x="15410734" y="0"/>
                </a:lnTo>
                <a:lnTo>
                  <a:pt x="15410734" y="9650972"/>
                </a:lnTo>
                <a:lnTo>
                  <a:pt x="0" y="9650972"/>
                </a:lnTo>
                <a:lnTo>
                  <a:pt x="0" y="0"/>
                </a:lnTo>
                <a:close/>
              </a:path>
            </a:pathLst>
          </a:custGeom>
          <a:blipFill>
            <a:blip r:embed="rId4"/>
            <a:stretch>
              <a:fillRect l="0" t="0" r="0" b="0"/>
            </a:stretch>
          </a:blipFill>
        </p:spPr>
      </p:sp>
      <p:sp>
        <p:nvSpPr>
          <p:cNvPr name="TextBox 4" id="4"/>
          <p:cNvSpPr txBox="true"/>
          <p:nvPr/>
        </p:nvSpPr>
        <p:spPr>
          <a:xfrm rot="0">
            <a:off x="7297265" y="236224"/>
            <a:ext cx="3039493" cy="816509"/>
          </a:xfrm>
          <a:prstGeom prst="rect">
            <a:avLst/>
          </a:prstGeom>
        </p:spPr>
        <p:txBody>
          <a:bodyPr anchor="t" rtlCol="false" tIns="0" lIns="0" bIns="0" rIns="0">
            <a:spAutoFit/>
          </a:bodyPr>
          <a:lstStyle/>
          <a:p>
            <a:pPr algn="ctr">
              <a:lnSpc>
                <a:spcPts val="6445"/>
              </a:lnSpc>
              <a:spcBef>
                <a:spcPct val="0"/>
              </a:spcBef>
            </a:pPr>
            <a:r>
              <a:rPr lang="en-US" sz="4603">
                <a:solidFill>
                  <a:srgbClr val="000000"/>
                </a:solidFill>
                <a:latin typeface="Montserrat Light Bold"/>
              </a:rPr>
              <a:t>Frontend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968310" y="1031363"/>
            <a:ext cx="14768324" cy="8944666"/>
          </a:xfrm>
          <a:custGeom>
            <a:avLst/>
            <a:gdLst/>
            <a:ahLst/>
            <a:cxnLst/>
            <a:rect r="r" b="b" t="t" l="l"/>
            <a:pathLst>
              <a:path h="8944666" w="14768324">
                <a:moveTo>
                  <a:pt x="0" y="0"/>
                </a:moveTo>
                <a:lnTo>
                  <a:pt x="14768324" y="0"/>
                </a:lnTo>
                <a:lnTo>
                  <a:pt x="14768324" y="8944665"/>
                </a:lnTo>
                <a:lnTo>
                  <a:pt x="0" y="8944665"/>
                </a:lnTo>
                <a:lnTo>
                  <a:pt x="0" y="0"/>
                </a:lnTo>
                <a:close/>
              </a:path>
            </a:pathLst>
          </a:custGeom>
          <a:blipFill>
            <a:blip r:embed="rId2"/>
            <a:stretch>
              <a:fillRect l="0" t="-1699" r="0" b="-1699"/>
            </a:stretch>
          </a:blipFill>
        </p:spPr>
      </p:sp>
      <p:sp>
        <p:nvSpPr>
          <p:cNvPr name="TextBox 3" id="3"/>
          <p:cNvSpPr txBox="true"/>
          <p:nvPr/>
        </p:nvSpPr>
        <p:spPr>
          <a:xfrm rot="0">
            <a:off x="6740762" y="132638"/>
            <a:ext cx="4370660" cy="817228"/>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Montserrat Light Bold"/>
              </a:rPr>
              <a:t>B</a:t>
            </a:r>
            <a:r>
              <a:rPr lang="en-US" sz="4599">
                <a:solidFill>
                  <a:srgbClr val="000000"/>
                </a:solidFill>
                <a:latin typeface="Montserrat Light Bold"/>
              </a:rPr>
              <a:t>ackend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396238" y="-1724265"/>
            <a:ext cx="6334896" cy="4261657"/>
          </a:xfrm>
          <a:custGeom>
            <a:avLst/>
            <a:gdLst/>
            <a:ahLst/>
            <a:cxnLst/>
            <a:rect r="r" b="b" t="t" l="l"/>
            <a:pathLst>
              <a:path h="4261657" w="6334896">
                <a:moveTo>
                  <a:pt x="0" y="0"/>
                </a:moveTo>
                <a:lnTo>
                  <a:pt x="6334895" y="0"/>
                </a:lnTo>
                <a:lnTo>
                  <a:pt x="6334895" y="4261657"/>
                </a:lnTo>
                <a:lnTo>
                  <a:pt x="0" y="426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17995" y="7378073"/>
            <a:ext cx="8648160" cy="5817853"/>
          </a:xfrm>
          <a:custGeom>
            <a:avLst/>
            <a:gdLst/>
            <a:ahLst/>
            <a:cxnLst/>
            <a:rect r="r" b="b" t="t" l="l"/>
            <a:pathLst>
              <a:path h="5817853" w="8648160">
                <a:moveTo>
                  <a:pt x="0" y="0"/>
                </a:moveTo>
                <a:lnTo>
                  <a:pt x="8648160" y="0"/>
                </a:lnTo>
                <a:lnTo>
                  <a:pt x="8648160" y="5817854"/>
                </a:lnTo>
                <a:lnTo>
                  <a:pt x="0" y="5817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877137" y="3984662"/>
            <a:ext cx="11542824" cy="1746117"/>
          </a:xfrm>
          <a:prstGeom prst="rect">
            <a:avLst/>
          </a:prstGeom>
        </p:spPr>
        <p:txBody>
          <a:bodyPr anchor="t" rtlCol="false" tIns="0" lIns="0" bIns="0" rIns="0">
            <a:spAutoFit/>
          </a:bodyPr>
          <a:lstStyle/>
          <a:p>
            <a:pPr algn="ctr">
              <a:lnSpc>
                <a:spcPts val="14274"/>
              </a:lnSpc>
            </a:pPr>
            <a:r>
              <a:rPr lang="en-US" sz="10195">
                <a:solidFill>
                  <a:srgbClr val="FFFFFF"/>
                </a:solidFill>
                <a:latin typeface="Canva Sans Bold"/>
              </a:rPr>
              <a:t>Let’s demonstrate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44455"/>
            <a:ext cx="4668299" cy="6450445"/>
          </a:xfrm>
          <a:custGeom>
            <a:avLst/>
            <a:gdLst/>
            <a:ahLst/>
            <a:cxnLst/>
            <a:rect r="r" b="b" t="t" l="l"/>
            <a:pathLst>
              <a:path h="6450445" w="4668299">
                <a:moveTo>
                  <a:pt x="0" y="0"/>
                </a:moveTo>
                <a:lnTo>
                  <a:pt x="4668299" y="0"/>
                </a:lnTo>
                <a:lnTo>
                  <a:pt x="4668299" y="6450445"/>
                </a:lnTo>
                <a:lnTo>
                  <a:pt x="0" y="6450445"/>
                </a:lnTo>
                <a:lnTo>
                  <a:pt x="0" y="0"/>
                </a:lnTo>
                <a:close/>
              </a:path>
            </a:pathLst>
          </a:custGeom>
          <a:blipFill>
            <a:blip r:embed="rId2"/>
            <a:stretch>
              <a:fillRect l="-5621" t="0" r="0" b="0"/>
            </a:stretch>
          </a:blipFill>
        </p:spPr>
      </p:sp>
      <p:sp>
        <p:nvSpPr>
          <p:cNvPr name="Freeform 3" id="3"/>
          <p:cNvSpPr/>
          <p:nvPr/>
        </p:nvSpPr>
        <p:spPr>
          <a:xfrm flipH="false" flipV="false" rot="0">
            <a:off x="12336788" y="2844455"/>
            <a:ext cx="4922512" cy="6450445"/>
          </a:xfrm>
          <a:custGeom>
            <a:avLst/>
            <a:gdLst/>
            <a:ahLst/>
            <a:cxnLst/>
            <a:rect r="r" b="b" t="t" l="l"/>
            <a:pathLst>
              <a:path h="6450445" w="4922512">
                <a:moveTo>
                  <a:pt x="0" y="0"/>
                </a:moveTo>
                <a:lnTo>
                  <a:pt x="4922512" y="0"/>
                </a:lnTo>
                <a:lnTo>
                  <a:pt x="4922512" y="6450445"/>
                </a:lnTo>
                <a:lnTo>
                  <a:pt x="0" y="6450445"/>
                </a:lnTo>
                <a:lnTo>
                  <a:pt x="0" y="0"/>
                </a:lnTo>
                <a:close/>
              </a:path>
            </a:pathLst>
          </a:custGeom>
          <a:blipFill>
            <a:blip r:embed="rId3"/>
            <a:stretch>
              <a:fillRect l="-6150" t="0" r="0" b="0"/>
            </a:stretch>
          </a:blipFill>
        </p:spPr>
      </p:sp>
      <p:sp>
        <p:nvSpPr>
          <p:cNvPr name="Freeform 4" id="4"/>
          <p:cNvSpPr/>
          <p:nvPr/>
        </p:nvSpPr>
        <p:spPr>
          <a:xfrm flipH="false" flipV="false" rot="0">
            <a:off x="8184805" y="7421524"/>
            <a:ext cx="3700508" cy="1554213"/>
          </a:xfrm>
          <a:custGeom>
            <a:avLst/>
            <a:gdLst/>
            <a:ahLst/>
            <a:cxnLst/>
            <a:rect r="r" b="b" t="t" l="l"/>
            <a:pathLst>
              <a:path h="1554213" w="3700508">
                <a:moveTo>
                  <a:pt x="0" y="0"/>
                </a:moveTo>
                <a:lnTo>
                  <a:pt x="3700507" y="0"/>
                </a:lnTo>
                <a:lnTo>
                  <a:pt x="3700507" y="1554214"/>
                </a:lnTo>
                <a:lnTo>
                  <a:pt x="0" y="155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313532" y="432781"/>
            <a:ext cx="13660935" cy="1459623"/>
          </a:xfrm>
          <a:prstGeom prst="rect">
            <a:avLst/>
          </a:prstGeom>
        </p:spPr>
        <p:txBody>
          <a:bodyPr anchor="t" rtlCol="false" tIns="0" lIns="0" bIns="0" rIns="0">
            <a:spAutoFit/>
          </a:bodyPr>
          <a:lstStyle/>
          <a:p>
            <a:pPr algn="ctr">
              <a:lnSpc>
                <a:spcPts val="5648"/>
              </a:lnSpc>
              <a:spcBef>
                <a:spcPct val="0"/>
              </a:spcBef>
            </a:pPr>
            <a:r>
              <a:rPr lang="en-US" sz="4034">
                <a:solidFill>
                  <a:srgbClr val="000000"/>
                </a:solidFill>
                <a:latin typeface="Montserrat Light Bold"/>
              </a:rPr>
              <a:t>Pneumonia X-ray Reports From Shraddha Hospital,Chh Sambhaji nagar</a:t>
            </a:r>
          </a:p>
        </p:txBody>
      </p:sp>
      <p:sp>
        <p:nvSpPr>
          <p:cNvPr name="Freeform 6" id="6"/>
          <p:cNvSpPr/>
          <p:nvPr/>
        </p:nvSpPr>
        <p:spPr>
          <a:xfrm flipH="false" flipV="false" rot="-10800000">
            <a:off x="5986348" y="3676196"/>
            <a:ext cx="3493581" cy="1467304"/>
          </a:xfrm>
          <a:custGeom>
            <a:avLst/>
            <a:gdLst/>
            <a:ahLst/>
            <a:cxnLst/>
            <a:rect r="r" b="b" t="t" l="l"/>
            <a:pathLst>
              <a:path h="1467304" w="3493581">
                <a:moveTo>
                  <a:pt x="0" y="0"/>
                </a:moveTo>
                <a:lnTo>
                  <a:pt x="3493581" y="0"/>
                </a:lnTo>
                <a:lnTo>
                  <a:pt x="3493581" y="1467304"/>
                </a:lnTo>
                <a:lnTo>
                  <a:pt x="0" y="14673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123342" y="4165088"/>
            <a:ext cx="1520577" cy="432370"/>
          </a:xfrm>
          <a:prstGeom prst="rect">
            <a:avLst/>
          </a:prstGeom>
        </p:spPr>
        <p:txBody>
          <a:bodyPr anchor="t" rtlCol="false" tIns="0" lIns="0" bIns="0" rIns="0">
            <a:spAutoFit/>
          </a:bodyPr>
          <a:lstStyle/>
          <a:p>
            <a:pPr algn="ctr">
              <a:lnSpc>
                <a:spcPts val="3468"/>
              </a:lnSpc>
              <a:spcBef>
                <a:spcPct val="0"/>
              </a:spcBef>
            </a:pPr>
            <a:r>
              <a:rPr lang="en-US" sz="2477">
                <a:solidFill>
                  <a:srgbClr val="000000"/>
                </a:solidFill>
                <a:latin typeface="Archivo Black"/>
              </a:rPr>
              <a:t>NORMAL</a:t>
            </a:r>
          </a:p>
        </p:txBody>
      </p:sp>
      <p:sp>
        <p:nvSpPr>
          <p:cNvPr name="TextBox 8" id="8"/>
          <p:cNvSpPr txBox="true"/>
          <p:nvPr/>
        </p:nvSpPr>
        <p:spPr>
          <a:xfrm rot="0">
            <a:off x="7883630" y="7964978"/>
            <a:ext cx="3794756" cy="464717"/>
          </a:xfrm>
          <a:prstGeom prst="rect">
            <a:avLst/>
          </a:prstGeom>
        </p:spPr>
        <p:txBody>
          <a:bodyPr anchor="t" rtlCol="false" tIns="0" lIns="0" bIns="0" rIns="0">
            <a:spAutoFit/>
          </a:bodyPr>
          <a:lstStyle/>
          <a:p>
            <a:pPr algn="ctr">
              <a:lnSpc>
                <a:spcPts val="3767"/>
              </a:lnSpc>
              <a:spcBef>
                <a:spcPct val="0"/>
              </a:spcBef>
            </a:pPr>
            <a:r>
              <a:rPr lang="en-US" sz="2691">
                <a:solidFill>
                  <a:srgbClr val="000000"/>
                </a:solidFill>
                <a:latin typeface="Archivo Black"/>
              </a:rPr>
              <a:t>Pneumonia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396238" y="-1724265"/>
            <a:ext cx="6334896" cy="4261657"/>
          </a:xfrm>
          <a:custGeom>
            <a:avLst/>
            <a:gdLst/>
            <a:ahLst/>
            <a:cxnLst/>
            <a:rect r="r" b="b" t="t" l="l"/>
            <a:pathLst>
              <a:path h="4261657" w="6334896">
                <a:moveTo>
                  <a:pt x="0" y="0"/>
                </a:moveTo>
                <a:lnTo>
                  <a:pt x="6334895" y="0"/>
                </a:lnTo>
                <a:lnTo>
                  <a:pt x="6334895" y="4261657"/>
                </a:lnTo>
                <a:lnTo>
                  <a:pt x="0" y="426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17995" y="7378073"/>
            <a:ext cx="8648160" cy="5817853"/>
          </a:xfrm>
          <a:custGeom>
            <a:avLst/>
            <a:gdLst/>
            <a:ahLst/>
            <a:cxnLst/>
            <a:rect r="r" b="b" t="t" l="l"/>
            <a:pathLst>
              <a:path h="5817853" w="8648160">
                <a:moveTo>
                  <a:pt x="0" y="0"/>
                </a:moveTo>
                <a:lnTo>
                  <a:pt x="8648160" y="0"/>
                </a:lnTo>
                <a:lnTo>
                  <a:pt x="8648160" y="5817854"/>
                </a:lnTo>
                <a:lnTo>
                  <a:pt x="0" y="5817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5" id="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814" t="4690" r="0" b="6626"/>
          <a:stretch>
            <a:fillRect/>
          </a:stretch>
        </p:blipFill>
        <p:spPr>
          <a:xfrm flipH="false" flipV="false" rot="0">
            <a:off x="0" y="-567178"/>
            <a:ext cx="18666496" cy="10854178"/>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5208716" y="-4700899"/>
            <a:ext cx="21072890" cy="14751023"/>
          </a:xfrm>
          <a:custGeom>
            <a:avLst/>
            <a:gdLst/>
            <a:ahLst/>
            <a:cxnLst/>
            <a:rect r="r" b="b" t="t" l="l"/>
            <a:pathLst>
              <a:path h="14751023" w="21072890">
                <a:moveTo>
                  <a:pt x="0" y="0"/>
                </a:moveTo>
                <a:lnTo>
                  <a:pt x="21072890" y="0"/>
                </a:lnTo>
                <a:lnTo>
                  <a:pt x="21072890" y="14751023"/>
                </a:lnTo>
                <a:lnTo>
                  <a:pt x="0" y="147510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17526" y="3301418"/>
            <a:ext cx="5258701" cy="2309138"/>
          </a:xfrm>
          <a:prstGeom prst="rect">
            <a:avLst/>
          </a:prstGeom>
        </p:spPr>
        <p:txBody>
          <a:bodyPr anchor="t" rtlCol="false" tIns="0" lIns="0" bIns="0" rIns="0">
            <a:spAutoFit/>
          </a:bodyPr>
          <a:lstStyle/>
          <a:p>
            <a:pPr algn="ctr">
              <a:lnSpc>
                <a:spcPts val="9224"/>
              </a:lnSpc>
            </a:pPr>
            <a:r>
              <a:rPr lang="en-US" sz="6589" spc="92">
                <a:solidFill>
                  <a:srgbClr val="FFFBFB"/>
                </a:solidFill>
                <a:latin typeface="Now Heavy"/>
              </a:rPr>
              <a:t> THANK</a:t>
            </a:r>
          </a:p>
          <a:p>
            <a:pPr algn="ctr" marL="0" indent="0" lvl="0">
              <a:lnSpc>
                <a:spcPts val="9224"/>
              </a:lnSpc>
              <a:spcBef>
                <a:spcPct val="0"/>
              </a:spcBef>
            </a:pPr>
            <a:r>
              <a:rPr lang="en-US" sz="6589" spc="92">
                <a:solidFill>
                  <a:srgbClr val="FFFBFB"/>
                </a:solidFill>
                <a:latin typeface="Now Heavy"/>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9532111" y="5925172"/>
            <a:ext cx="11609711" cy="7831278"/>
          </a:xfrm>
          <a:custGeom>
            <a:avLst/>
            <a:gdLst/>
            <a:ahLst/>
            <a:cxnLst/>
            <a:rect r="r" b="b" t="t" l="l"/>
            <a:pathLst>
              <a:path h="7831278" w="11609711">
                <a:moveTo>
                  <a:pt x="0" y="0"/>
                </a:moveTo>
                <a:lnTo>
                  <a:pt x="11609711" y="0"/>
                </a:lnTo>
                <a:lnTo>
                  <a:pt x="11609711" y="7831278"/>
                </a:lnTo>
                <a:lnTo>
                  <a:pt x="0" y="7831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50438">
            <a:off x="4288065" y="-8119321"/>
            <a:ext cx="17741953" cy="14580659"/>
          </a:xfrm>
          <a:custGeom>
            <a:avLst/>
            <a:gdLst/>
            <a:ahLst/>
            <a:cxnLst/>
            <a:rect r="r" b="b" t="t" l="l"/>
            <a:pathLst>
              <a:path h="14580659" w="17741953">
                <a:moveTo>
                  <a:pt x="0" y="0"/>
                </a:moveTo>
                <a:lnTo>
                  <a:pt x="17741953" y="0"/>
                </a:lnTo>
                <a:lnTo>
                  <a:pt x="17741953" y="14580659"/>
                </a:lnTo>
                <a:lnTo>
                  <a:pt x="0" y="145806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922420" y="1599753"/>
            <a:ext cx="7523278" cy="976834"/>
          </a:xfrm>
          <a:prstGeom prst="rect">
            <a:avLst/>
          </a:prstGeom>
        </p:spPr>
        <p:txBody>
          <a:bodyPr anchor="t" rtlCol="false" tIns="0" lIns="0" bIns="0" rIns="0">
            <a:spAutoFit/>
          </a:bodyPr>
          <a:lstStyle/>
          <a:p>
            <a:pPr algn="ctr">
              <a:lnSpc>
                <a:spcPts val="7333"/>
              </a:lnSpc>
            </a:pPr>
            <a:r>
              <a:rPr lang="en-US" sz="7333" spc="307">
                <a:solidFill>
                  <a:srgbClr val="FFFBFB"/>
                </a:solidFill>
                <a:latin typeface="Now Heavy"/>
              </a:rPr>
              <a:t>CONTENT</a:t>
            </a:r>
          </a:p>
        </p:txBody>
      </p:sp>
      <p:sp>
        <p:nvSpPr>
          <p:cNvPr name="TextBox 5" id="5"/>
          <p:cNvSpPr txBox="true"/>
          <p:nvPr/>
        </p:nvSpPr>
        <p:spPr>
          <a:xfrm rot="0">
            <a:off x="2919763" y="3041082"/>
            <a:ext cx="937219" cy="762717"/>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01</a:t>
            </a:r>
          </a:p>
        </p:txBody>
      </p:sp>
      <p:sp>
        <p:nvSpPr>
          <p:cNvPr name="TextBox 6" id="6"/>
          <p:cNvSpPr txBox="true"/>
          <p:nvPr/>
        </p:nvSpPr>
        <p:spPr>
          <a:xfrm rot="0">
            <a:off x="2919763" y="3838202"/>
            <a:ext cx="937219" cy="762717"/>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02</a:t>
            </a:r>
          </a:p>
        </p:txBody>
      </p:sp>
      <p:sp>
        <p:nvSpPr>
          <p:cNvPr name="TextBox 7" id="7"/>
          <p:cNvSpPr txBox="true"/>
          <p:nvPr/>
        </p:nvSpPr>
        <p:spPr>
          <a:xfrm rot="0">
            <a:off x="2919763" y="4719359"/>
            <a:ext cx="937219" cy="762717"/>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03</a:t>
            </a:r>
          </a:p>
        </p:txBody>
      </p:sp>
      <p:sp>
        <p:nvSpPr>
          <p:cNvPr name="TextBox 8" id="8"/>
          <p:cNvSpPr txBox="true"/>
          <p:nvPr/>
        </p:nvSpPr>
        <p:spPr>
          <a:xfrm rot="0">
            <a:off x="2919763" y="5516478"/>
            <a:ext cx="937219" cy="762717"/>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04</a:t>
            </a:r>
          </a:p>
        </p:txBody>
      </p:sp>
      <p:sp>
        <p:nvSpPr>
          <p:cNvPr name="TextBox 9" id="9"/>
          <p:cNvSpPr txBox="true"/>
          <p:nvPr/>
        </p:nvSpPr>
        <p:spPr>
          <a:xfrm rot="0">
            <a:off x="4295841" y="3225235"/>
            <a:ext cx="5790503" cy="452076"/>
          </a:xfrm>
          <a:prstGeom prst="rect">
            <a:avLst/>
          </a:prstGeom>
        </p:spPr>
        <p:txBody>
          <a:bodyPr anchor="t" rtlCol="false" tIns="0" lIns="0" bIns="0" rIns="0">
            <a:spAutoFit/>
          </a:bodyPr>
          <a:lstStyle/>
          <a:p>
            <a:pPr>
              <a:lnSpc>
                <a:spcPts val="3759"/>
              </a:lnSpc>
            </a:pPr>
            <a:r>
              <a:rPr lang="en-US" sz="2724" spc="266">
                <a:solidFill>
                  <a:srgbClr val="231F20"/>
                </a:solidFill>
                <a:latin typeface="DM Sans"/>
              </a:rPr>
              <a:t>ABOUT PNEUMONIA</a:t>
            </a:r>
          </a:p>
        </p:txBody>
      </p:sp>
      <p:sp>
        <p:nvSpPr>
          <p:cNvPr name="TextBox 10" id="10"/>
          <p:cNvSpPr txBox="true"/>
          <p:nvPr/>
        </p:nvSpPr>
        <p:spPr>
          <a:xfrm rot="0">
            <a:off x="4295841" y="4019452"/>
            <a:ext cx="6076629" cy="452076"/>
          </a:xfrm>
          <a:prstGeom prst="rect">
            <a:avLst/>
          </a:prstGeom>
        </p:spPr>
        <p:txBody>
          <a:bodyPr anchor="t" rtlCol="false" tIns="0" lIns="0" bIns="0" rIns="0">
            <a:spAutoFit/>
          </a:bodyPr>
          <a:lstStyle/>
          <a:p>
            <a:pPr algn="l" marL="0" indent="0" lvl="0">
              <a:lnSpc>
                <a:spcPts val="3759"/>
              </a:lnSpc>
              <a:spcBef>
                <a:spcPct val="0"/>
              </a:spcBef>
            </a:pPr>
            <a:r>
              <a:rPr lang="en-US" sz="2724" spc="266">
                <a:solidFill>
                  <a:srgbClr val="231F20"/>
                </a:solidFill>
                <a:latin typeface="DM Sans"/>
              </a:rPr>
              <a:t>PROBLEM STATEMENT</a:t>
            </a:r>
          </a:p>
        </p:txBody>
      </p:sp>
      <p:sp>
        <p:nvSpPr>
          <p:cNvPr name="TextBox 11" id="11"/>
          <p:cNvSpPr txBox="true"/>
          <p:nvPr/>
        </p:nvSpPr>
        <p:spPr>
          <a:xfrm rot="0">
            <a:off x="4295841" y="4939543"/>
            <a:ext cx="5790503" cy="452076"/>
          </a:xfrm>
          <a:prstGeom prst="rect">
            <a:avLst/>
          </a:prstGeom>
        </p:spPr>
        <p:txBody>
          <a:bodyPr anchor="t" rtlCol="false" tIns="0" lIns="0" bIns="0" rIns="0">
            <a:spAutoFit/>
          </a:bodyPr>
          <a:lstStyle/>
          <a:p>
            <a:pPr algn="l" marL="0" indent="0" lvl="0">
              <a:lnSpc>
                <a:spcPts val="3759"/>
              </a:lnSpc>
              <a:spcBef>
                <a:spcPct val="0"/>
              </a:spcBef>
            </a:pPr>
            <a:r>
              <a:rPr lang="en-US" sz="2724" spc="266">
                <a:solidFill>
                  <a:srgbClr val="231F20"/>
                </a:solidFill>
                <a:latin typeface="DM Sans"/>
              </a:rPr>
              <a:t>SOLUTION !</a:t>
            </a:r>
          </a:p>
        </p:txBody>
      </p:sp>
      <p:sp>
        <p:nvSpPr>
          <p:cNvPr name="TextBox 12" id="12"/>
          <p:cNvSpPr txBox="true"/>
          <p:nvPr/>
        </p:nvSpPr>
        <p:spPr>
          <a:xfrm rot="0">
            <a:off x="4295841" y="5733761"/>
            <a:ext cx="6076629" cy="452076"/>
          </a:xfrm>
          <a:prstGeom prst="rect">
            <a:avLst/>
          </a:prstGeom>
        </p:spPr>
        <p:txBody>
          <a:bodyPr anchor="t" rtlCol="false" tIns="0" lIns="0" bIns="0" rIns="0">
            <a:spAutoFit/>
          </a:bodyPr>
          <a:lstStyle/>
          <a:p>
            <a:pPr algn="l" marL="0" indent="0" lvl="0">
              <a:lnSpc>
                <a:spcPts val="3759"/>
              </a:lnSpc>
              <a:spcBef>
                <a:spcPct val="0"/>
              </a:spcBef>
            </a:pPr>
            <a:r>
              <a:rPr lang="en-US" sz="2724" spc="266">
                <a:solidFill>
                  <a:srgbClr val="231F20"/>
                </a:solidFill>
                <a:latin typeface="DM Sans"/>
              </a:rPr>
              <a:t>DEEP INTO TECH</a:t>
            </a:r>
          </a:p>
        </p:txBody>
      </p:sp>
      <p:sp>
        <p:nvSpPr>
          <p:cNvPr name="Freeform 13" id="13"/>
          <p:cNvSpPr/>
          <p:nvPr/>
        </p:nvSpPr>
        <p:spPr>
          <a:xfrm flipH="false" flipV="false" rot="0">
            <a:off x="-3454158" y="4191908"/>
            <a:ext cx="4482858" cy="3684094"/>
          </a:xfrm>
          <a:custGeom>
            <a:avLst/>
            <a:gdLst/>
            <a:ahLst/>
            <a:cxnLst/>
            <a:rect r="r" b="b" t="t" l="l"/>
            <a:pathLst>
              <a:path h="3684094" w="4482858">
                <a:moveTo>
                  <a:pt x="0" y="0"/>
                </a:moveTo>
                <a:lnTo>
                  <a:pt x="4482858" y="0"/>
                </a:lnTo>
                <a:lnTo>
                  <a:pt x="4482858" y="3684095"/>
                </a:lnTo>
                <a:lnTo>
                  <a:pt x="0" y="3684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919763" y="6317295"/>
            <a:ext cx="937219" cy="762648"/>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05</a:t>
            </a:r>
          </a:p>
        </p:txBody>
      </p:sp>
      <p:sp>
        <p:nvSpPr>
          <p:cNvPr name="TextBox 15" id="15"/>
          <p:cNvSpPr txBox="true"/>
          <p:nvPr/>
        </p:nvSpPr>
        <p:spPr>
          <a:xfrm rot="0">
            <a:off x="2919763" y="7113286"/>
            <a:ext cx="937219" cy="762648"/>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06</a:t>
            </a:r>
          </a:p>
        </p:txBody>
      </p:sp>
      <p:sp>
        <p:nvSpPr>
          <p:cNvPr name="TextBox 16" id="16"/>
          <p:cNvSpPr txBox="true"/>
          <p:nvPr/>
        </p:nvSpPr>
        <p:spPr>
          <a:xfrm rot="0">
            <a:off x="4295841" y="6496393"/>
            <a:ext cx="6076629" cy="452076"/>
          </a:xfrm>
          <a:prstGeom prst="rect">
            <a:avLst/>
          </a:prstGeom>
        </p:spPr>
        <p:txBody>
          <a:bodyPr anchor="t" rtlCol="false" tIns="0" lIns="0" bIns="0" rIns="0">
            <a:spAutoFit/>
          </a:bodyPr>
          <a:lstStyle/>
          <a:p>
            <a:pPr algn="l" marL="0" indent="0" lvl="0">
              <a:lnSpc>
                <a:spcPts val="3759"/>
              </a:lnSpc>
              <a:spcBef>
                <a:spcPct val="0"/>
              </a:spcBef>
            </a:pPr>
            <a:r>
              <a:rPr lang="en-US" sz="2724" spc="266">
                <a:solidFill>
                  <a:srgbClr val="231F20"/>
                </a:solidFill>
                <a:latin typeface="DM Sans"/>
              </a:rPr>
              <a:t>SUMMARY</a:t>
            </a:r>
          </a:p>
        </p:txBody>
      </p:sp>
      <p:sp>
        <p:nvSpPr>
          <p:cNvPr name="TextBox 17" id="17"/>
          <p:cNvSpPr txBox="true"/>
          <p:nvPr/>
        </p:nvSpPr>
        <p:spPr>
          <a:xfrm rot="0">
            <a:off x="4295841" y="7302131"/>
            <a:ext cx="5790503" cy="432584"/>
          </a:xfrm>
          <a:prstGeom prst="rect">
            <a:avLst/>
          </a:prstGeom>
        </p:spPr>
        <p:txBody>
          <a:bodyPr anchor="t" rtlCol="false" tIns="0" lIns="0" bIns="0" rIns="0">
            <a:spAutoFit/>
          </a:bodyPr>
          <a:lstStyle/>
          <a:p>
            <a:pPr algn="l" marL="0" indent="0" lvl="0">
              <a:lnSpc>
                <a:spcPts val="3582"/>
              </a:lnSpc>
              <a:spcBef>
                <a:spcPct val="0"/>
              </a:spcBef>
            </a:pPr>
            <a:r>
              <a:rPr lang="en-US" sz="2595" spc="254">
                <a:solidFill>
                  <a:srgbClr val="231F20"/>
                </a:solidFill>
                <a:latin typeface="DM Sans"/>
              </a:rPr>
              <a:t>HOW IT WORKS?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411756" y="3298259"/>
            <a:ext cx="9033215" cy="5213523"/>
            <a:chOff x="0" y="0"/>
            <a:chExt cx="2379118" cy="1373109"/>
          </a:xfrm>
        </p:grpSpPr>
        <p:sp>
          <p:nvSpPr>
            <p:cNvPr name="Freeform 4" id="4"/>
            <p:cNvSpPr/>
            <p:nvPr/>
          </p:nvSpPr>
          <p:spPr>
            <a:xfrm flipH="false" flipV="false" rot="0">
              <a:off x="0" y="0"/>
              <a:ext cx="2379118" cy="1373109"/>
            </a:xfrm>
            <a:custGeom>
              <a:avLst/>
              <a:gdLst/>
              <a:ahLst/>
              <a:cxnLst/>
              <a:rect r="r" b="b" t="t" l="l"/>
              <a:pathLst>
                <a:path h="1373109" w="2379118">
                  <a:moveTo>
                    <a:pt x="24854" y="0"/>
                  </a:moveTo>
                  <a:lnTo>
                    <a:pt x="2354264" y="0"/>
                  </a:lnTo>
                  <a:cubicBezTo>
                    <a:pt x="2367991" y="0"/>
                    <a:pt x="2379118" y="11128"/>
                    <a:pt x="2379118" y="24854"/>
                  </a:cubicBezTo>
                  <a:lnTo>
                    <a:pt x="2379118" y="1348255"/>
                  </a:lnTo>
                  <a:cubicBezTo>
                    <a:pt x="2379118" y="1361981"/>
                    <a:pt x="2367991" y="1373109"/>
                    <a:pt x="2354264" y="1373109"/>
                  </a:cubicBezTo>
                  <a:lnTo>
                    <a:pt x="24854" y="1373109"/>
                  </a:lnTo>
                  <a:cubicBezTo>
                    <a:pt x="11128" y="1373109"/>
                    <a:pt x="0" y="1361981"/>
                    <a:pt x="0" y="1348255"/>
                  </a:cubicBezTo>
                  <a:lnTo>
                    <a:pt x="0" y="24854"/>
                  </a:lnTo>
                  <a:cubicBezTo>
                    <a:pt x="0" y="11128"/>
                    <a:pt x="11128" y="0"/>
                    <a:pt x="24854"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19050"/>
              <a:ext cx="2379118" cy="139215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637557" y="534497"/>
            <a:ext cx="6955217" cy="6637990"/>
          </a:xfrm>
          <a:custGeom>
            <a:avLst/>
            <a:gdLst/>
            <a:ahLst/>
            <a:cxnLst/>
            <a:rect r="r" b="b" t="t" l="l"/>
            <a:pathLst>
              <a:path h="6637990" w="6955217">
                <a:moveTo>
                  <a:pt x="0" y="0"/>
                </a:moveTo>
                <a:lnTo>
                  <a:pt x="6955216" y="0"/>
                </a:lnTo>
                <a:lnTo>
                  <a:pt x="6955216" y="6637990"/>
                </a:lnTo>
                <a:lnTo>
                  <a:pt x="0" y="6637990"/>
                </a:lnTo>
                <a:lnTo>
                  <a:pt x="0" y="0"/>
                </a:lnTo>
                <a:close/>
              </a:path>
            </a:pathLst>
          </a:custGeom>
          <a:blipFill>
            <a:blip r:embed="rId3"/>
            <a:stretch>
              <a:fillRect l="-630" t="0" r="-630" b="0"/>
            </a:stretch>
          </a:blipFill>
        </p:spPr>
      </p:sp>
      <p:sp>
        <p:nvSpPr>
          <p:cNvPr name="Freeform 7" id="7"/>
          <p:cNvSpPr/>
          <p:nvPr/>
        </p:nvSpPr>
        <p:spPr>
          <a:xfrm flipH="false" flipV="false" rot="0">
            <a:off x="325943" y="7718000"/>
            <a:ext cx="2085813" cy="2085813"/>
          </a:xfrm>
          <a:custGeom>
            <a:avLst/>
            <a:gdLst/>
            <a:ahLst/>
            <a:cxnLst/>
            <a:rect r="r" b="b" t="t" l="l"/>
            <a:pathLst>
              <a:path h="2085813" w="2085813">
                <a:moveTo>
                  <a:pt x="0" y="0"/>
                </a:moveTo>
                <a:lnTo>
                  <a:pt x="2085813" y="0"/>
                </a:lnTo>
                <a:lnTo>
                  <a:pt x="2085813" y="2085814"/>
                </a:lnTo>
                <a:lnTo>
                  <a:pt x="0" y="2085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20722" y="1518723"/>
            <a:ext cx="7523278" cy="984454"/>
          </a:xfrm>
          <a:prstGeom prst="rect">
            <a:avLst/>
          </a:prstGeom>
        </p:spPr>
        <p:txBody>
          <a:bodyPr anchor="t" rtlCol="false" tIns="0" lIns="0" bIns="0" rIns="0">
            <a:spAutoFit/>
          </a:bodyPr>
          <a:lstStyle/>
          <a:p>
            <a:pPr algn="ctr" marL="0" indent="0" lvl="0">
              <a:lnSpc>
                <a:spcPts val="7333"/>
              </a:lnSpc>
              <a:spcBef>
                <a:spcPct val="0"/>
              </a:spcBef>
            </a:pPr>
            <a:r>
              <a:rPr lang="en-US" sz="7333" spc="366">
                <a:solidFill>
                  <a:srgbClr val="FFFBFB"/>
                </a:solidFill>
                <a:latin typeface="Now Heavy"/>
              </a:rPr>
              <a:t>PNEUMONIA</a:t>
            </a:r>
          </a:p>
        </p:txBody>
      </p:sp>
      <p:sp>
        <p:nvSpPr>
          <p:cNvPr name="TextBox 9" id="9"/>
          <p:cNvSpPr txBox="true"/>
          <p:nvPr/>
        </p:nvSpPr>
        <p:spPr>
          <a:xfrm rot="0">
            <a:off x="2922578" y="3576411"/>
            <a:ext cx="7558039" cy="4935372"/>
          </a:xfrm>
          <a:prstGeom prst="rect">
            <a:avLst/>
          </a:prstGeom>
        </p:spPr>
        <p:txBody>
          <a:bodyPr anchor="t" rtlCol="false" tIns="0" lIns="0" bIns="0" rIns="0">
            <a:spAutoFit/>
          </a:bodyPr>
          <a:lstStyle/>
          <a:p>
            <a:pPr algn="ctr">
              <a:lnSpc>
                <a:spcPts val="3939"/>
              </a:lnSpc>
            </a:pPr>
            <a:r>
              <a:rPr lang="en-US" sz="2854" spc="279">
                <a:solidFill>
                  <a:srgbClr val="FFFBFB"/>
                </a:solidFill>
                <a:latin typeface="DM Sans"/>
              </a:rPr>
              <a:t>Pneumonia is an infection that   inflames the air sacs in one or both lungs. The air sacs may fill with fluid or pus (purulent material), causing cough with phlegm or pus, fever, chills, and difficulty breathing. A variety of organisms, including bacteria, viruses and fungi, can cause pneumonia.</a:t>
            </a:r>
          </a:p>
          <a:p>
            <a:pPr>
              <a:lnSpc>
                <a:spcPts val="393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9542076">
            <a:off x="13682335" y="-1566530"/>
            <a:ext cx="8638815" cy="5811567"/>
          </a:xfrm>
          <a:custGeom>
            <a:avLst/>
            <a:gdLst/>
            <a:ahLst/>
            <a:cxnLst/>
            <a:rect r="r" b="b" t="t" l="l"/>
            <a:pathLst>
              <a:path h="5811567" w="8638815">
                <a:moveTo>
                  <a:pt x="0" y="0"/>
                </a:moveTo>
                <a:lnTo>
                  <a:pt x="8638816" y="0"/>
                </a:lnTo>
                <a:lnTo>
                  <a:pt x="8638816" y="5811567"/>
                </a:lnTo>
                <a:lnTo>
                  <a:pt x="0" y="5811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87067">
            <a:off x="-3063226" y="7146102"/>
            <a:ext cx="7746525" cy="5211299"/>
          </a:xfrm>
          <a:custGeom>
            <a:avLst/>
            <a:gdLst/>
            <a:ahLst/>
            <a:cxnLst/>
            <a:rect r="r" b="b" t="t" l="l"/>
            <a:pathLst>
              <a:path h="5211299" w="7746525">
                <a:moveTo>
                  <a:pt x="0" y="0"/>
                </a:moveTo>
                <a:lnTo>
                  <a:pt x="7746524" y="0"/>
                </a:lnTo>
                <a:lnTo>
                  <a:pt x="7746524" y="5211298"/>
                </a:lnTo>
                <a:lnTo>
                  <a:pt x="0" y="5211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514707" y="3539951"/>
            <a:ext cx="9166881" cy="6137991"/>
          </a:xfrm>
          <a:custGeom>
            <a:avLst/>
            <a:gdLst/>
            <a:ahLst/>
            <a:cxnLst/>
            <a:rect r="r" b="b" t="t" l="l"/>
            <a:pathLst>
              <a:path h="6137991" w="9166881">
                <a:moveTo>
                  <a:pt x="0" y="0"/>
                </a:moveTo>
                <a:lnTo>
                  <a:pt x="9166881" y="0"/>
                </a:lnTo>
                <a:lnTo>
                  <a:pt x="9166881" y="6137991"/>
                </a:lnTo>
                <a:lnTo>
                  <a:pt x="0" y="6137991"/>
                </a:lnTo>
                <a:lnTo>
                  <a:pt x="0" y="0"/>
                </a:lnTo>
                <a:close/>
              </a:path>
            </a:pathLst>
          </a:custGeom>
          <a:blipFill>
            <a:blip r:embed="rId4"/>
            <a:stretch>
              <a:fillRect l="0" t="0" r="0" b="0"/>
            </a:stretch>
          </a:blipFill>
          <a:ln cap="rnd">
            <a:noFill/>
            <a:prstDash val="solid"/>
            <a:round/>
          </a:ln>
        </p:spPr>
      </p:sp>
      <p:sp>
        <p:nvSpPr>
          <p:cNvPr name="TextBox 5" id="5"/>
          <p:cNvSpPr txBox="true"/>
          <p:nvPr/>
        </p:nvSpPr>
        <p:spPr>
          <a:xfrm rot="0">
            <a:off x="2133351" y="285286"/>
            <a:ext cx="7574663" cy="2581061"/>
          </a:xfrm>
          <a:prstGeom prst="rect">
            <a:avLst/>
          </a:prstGeom>
        </p:spPr>
        <p:txBody>
          <a:bodyPr anchor="t" rtlCol="false" tIns="0" lIns="0" bIns="0" rIns="0">
            <a:spAutoFit/>
          </a:bodyPr>
          <a:lstStyle/>
          <a:p>
            <a:pPr marL="0" indent="0" lvl="0">
              <a:lnSpc>
                <a:spcPts val="10301"/>
              </a:lnSpc>
              <a:spcBef>
                <a:spcPct val="0"/>
              </a:spcBef>
            </a:pPr>
            <a:r>
              <a:rPr lang="en-US" sz="7358" spc="684">
                <a:solidFill>
                  <a:srgbClr val="2B26AD"/>
                </a:solidFill>
                <a:latin typeface="Now Heavy"/>
              </a:rPr>
              <a:t>PROBLEM STATEMENT</a:t>
            </a:r>
          </a:p>
        </p:txBody>
      </p:sp>
      <p:sp>
        <p:nvSpPr>
          <p:cNvPr name="TextBox 6" id="6"/>
          <p:cNvSpPr txBox="true"/>
          <p:nvPr/>
        </p:nvSpPr>
        <p:spPr>
          <a:xfrm rot="0">
            <a:off x="810036" y="3473276"/>
            <a:ext cx="7829871" cy="2988727"/>
          </a:xfrm>
          <a:prstGeom prst="rect">
            <a:avLst/>
          </a:prstGeom>
        </p:spPr>
        <p:txBody>
          <a:bodyPr anchor="t" rtlCol="false" tIns="0" lIns="0" bIns="0" rIns="0">
            <a:spAutoFit/>
          </a:bodyPr>
          <a:lstStyle/>
          <a:p>
            <a:pPr algn="ctr">
              <a:lnSpc>
                <a:spcPts val="4728"/>
              </a:lnSpc>
            </a:pPr>
            <a:r>
              <a:rPr lang="en-US" sz="3426" spc="335">
                <a:solidFill>
                  <a:srgbClr val="004380"/>
                </a:solidFill>
                <a:latin typeface="DM Sans"/>
              </a:rPr>
              <a:t>THERE IS NO CENTRALIZED MONITORING SYSTEM FOR DETECTION OF PNEUMONIA WHICH IS EASILY ACCESSIBLE TO EVERYONE.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TextBox 2" id="2"/>
          <p:cNvSpPr txBox="true"/>
          <p:nvPr/>
        </p:nvSpPr>
        <p:spPr>
          <a:xfrm rot="0">
            <a:off x="567669" y="639000"/>
            <a:ext cx="7302220" cy="1158663"/>
          </a:xfrm>
          <a:prstGeom prst="rect">
            <a:avLst/>
          </a:prstGeom>
        </p:spPr>
        <p:txBody>
          <a:bodyPr anchor="t" rtlCol="false" tIns="0" lIns="0" bIns="0" rIns="0">
            <a:spAutoFit/>
          </a:bodyPr>
          <a:lstStyle/>
          <a:p>
            <a:pPr marL="0" indent="0" lvl="0">
              <a:lnSpc>
                <a:spcPts val="9492"/>
              </a:lnSpc>
              <a:spcBef>
                <a:spcPct val="0"/>
              </a:spcBef>
            </a:pPr>
            <a:r>
              <a:rPr lang="en-US" sz="6780" spc="94">
                <a:solidFill>
                  <a:srgbClr val="2B26AD"/>
                </a:solidFill>
                <a:latin typeface="Now Heavy"/>
              </a:rPr>
              <a:t>WHY WE NEED?</a:t>
            </a:r>
          </a:p>
        </p:txBody>
      </p:sp>
      <p:sp>
        <p:nvSpPr>
          <p:cNvPr name="Freeform 3" id="3"/>
          <p:cNvSpPr/>
          <p:nvPr/>
        </p:nvSpPr>
        <p:spPr>
          <a:xfrm flipH="false" flipV="false" rot="0">
            <a:off x="247837" y="1797663"/>
            <a:ext cx="8084706" cy="7945499"/>
          </a:xfrm>
          <a:custGeom>
            <a:avLst/>
            <a:gdLst/>
            <a:ahLst/>
            <a:cxnLst/>
            <a:rect r="r" b="b" t="t" l="l"/>
            <a:pathLst>
              <a:path h="7945499" w="8084706">
                <a:moveTo>
                  <a:pt x="0" y="0"/>
                </a:moveTo>
                <a:lnTo>
                  <a:pt x="8084706" y="0"/>
                </a:lnTo>
                <a:lnTo>
                  <a:pt x="8084706" y="7945499"/>
                </a:lnTo>
                <a:lnTo>
                  <a:pt x="0" y="7945499"/>
                </a:lnTo>
                <a:lnTo>
                  <a:pt x="0" y="0"/>
                </a:lnTo>
                <a:close/>
              </a:path>
            </a:pathLst>
          </a:custGeom>
          <a:blipFill>
            <a:blip r:embed="rId2"/>
            <a:stretch>
              <a:fillRect l="-9911" t="0" r="-37506" b="0"/>
            </a:stretch>
          </a:blipFill>
        </p:spPr>
      </p:sp>
      <p:sp>
        <p:nvSpPr>
          <p:cNvPr name="Freeform 4" id="4"/>
          <p:cNvSpPr/>
          <p:nvPr/>
        </p:nvSpPr>
        <p:spPr>
          <a:xfrm flipH="false" flipV="false" rot="0">
            <a:off x="12929012" y="-3287306"/>
            <a:ext cx="8342934" cy="5840054"/>
          </a:xfrm>
          <a:custGeom>
            <a:avLst/>
            <a:gdLst/>
            <a:ahLst/>
            <a:cxnLst/>
            <a:rect r="r" b="b" t="t" l="l"/>
            <a:pathLst>
              <a:path h="5840054" w="8342934">
                <a:moveTo>
                  <a:pt x="0" y="0"/>
                </a:moveTo>
                <a:lnTo>
                  <a:pt x="8342934" y="0"/>
                </a:lnTo>
                <a:lnTo>
                  <a:pt x="8342934" y="5840054"/>
                </a:lnTo>
                <a:lnTo>
                  <a:pt x="0" y="5840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6529377" y="1797663"/>
            <a:ext cx="10301934" cy="2458677"/>
            <a:chOff x="0" y="0"/>
            <a:chExt cx="13735912" cy="3278236"/>
          </a:xfrm>
        </p:grpSpPr>
        <p:sp>
          <p:nvSpPr>
            <p:cNvPr name="Freeform 6" id="6"/>
            <p:cNvSpPr/>
            <p:nvPr/>
          </p:nvSpPr>
          <p:spPr>
            <a:xfrm flipH="true" flipV="false" rot="0">
              <a:off x="0" y="0"/>
              <a:ext cx="3710464" cy="3116790"/>
            </a:xfrm>
            <a:custGeom>
              <a:avLst/>
              <a:gdLst/>
              <a:ahLst/>
              <a:cxnLst/>
              <a:rect r="r" b="b" t="t" l="l"/>
              <a:pathLst>
                <a:path h="3116790" w="3710464">
                  <a:moveTo>
                    <a:pt x="3710464" y="0"/>
                  </a:moveTo>
                  <a:lnTo>
                    <a:pt x="0" y="0"/>
                  </a:lnTo>
                  <a:lnTo>
                    <a:pt x="0" y="3116790"/>
                  </a:lnTo>
                  <a:lnTo>
                    <a:pt x="3710464" y="3116790"/>
                  </a:lnTo>
                  <a:lnTo>
                    <a:pt x="371046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246105" y="641929"/>
              <a:ext cx="2055509" cy="1842033"/>
            </a:xfrm>
            <a:prstGeom prst="rect">
              <a:avLst/>
            </a:prstGeom>
          </p:spPr>
          <p:txBody>
            <a:bodyPr anchor="t" rtlCol="false" tIns="0" lIns="0" bIns="0" rIns="0">
              <a:spAutoFit/>
            </a:bodyPr>
            <a:lstStyle/>
            <a:p>
              <a:pPr algn="ctr">
                <a:lnSpc>
                  <a:spcPts val="11619"/>
                </a:lnSpc>
              </a:pPr>
              <a:r>
                <a:rPr lang="en-US" sz="8420" spc="25">
                  <a:solidFill>
                    <a:srgbClr val="FFFFFF"/>
                  </a:solidFill>
                  <a:latin typeface="DM Sans Bold"/>
                </a:rPr>
                <a:t>01</a:t>
              </a:r>
            </a:p>
          </p:txBody>
        </p:sp>
        <p:sp>
          <p:nvSpPr>
            <p:cNvPr name="TextBox 8" id="8"/>
            <p:cNvSpPr txBox="true"/>
            <p:nvPr/>
          </p:nvSpPr>
          <p:spPr>
            <a:xfrm rot="0">
              <a:off x="4027237" y="-38100"/>
              <a:ext cx="9708675" cy="3316336"/>
            </a:xfrm>
            <a:prstGeom prst="rect">
              <a:avLst/>
            </a:prstGeom>
          </p:spPr>
          <p:txBody>
            <a:bodyPr anchor="t" rtlCol="false" tIns="0" lIns="0" bIns="0" rIns="0">
              <a:spAutoFit/>
            </a:bodyPr>
            <a:lstStyle/>
            <a:p>
              <a:pPr>
                <a:lnSpc>
                  <a:spcPts val="3342"/>
                </a:lnSpc>
              </a:pPr>
              <a:r>
                <a:rPr lang="en-US" sz="2422" spc="77">
                  <a:solidFill>
                    <a:srgbClr val="004380"/>
                  </a:solidFill>
                  <a:latin typeface="DM Sans Bold"/>
                </a:rPr>
                <a:t>In today’s time the most effective Pneumonia detection method accepted by the doctors is radiograph. Although, some studies tell us that discrepancies are usual in the interpretation of the chest radiographs via radiologist.</a:t>
              </a:r>
            </a:p>
          </p:txBody>
        </p:sp>
      </p:grpSp>
      <p:grpSp>
        <p:nvGrpSpPr>
          <p:cNvPr name="Group 9" id="9"/>
          <p:cNvGrpSpPr/>
          <p:nvPr/>
        </p:nvGrpSpPr>
        <p:grpSpPr>
          <a:xfrm rot="0">
            <a:off x="6644638" y="4672381"/>
            <a:ext cx="10301934" cy="2412436"/>
            <a:chOff x="0" y="0"/>
            <a:chExt cx="13735912" cy="3216581"/>
          </a:xfrm>
        </p:grpSpPr>
        <p:sp>
          <p:nvSpPr>
            <p:cNvPr name="Freeform 10" id="10"/>
            <p:cNvSpPr/>
            <p:nvPr/>
          </p:nvSpPr>
          <p:spPr>
            <a:xfrm flipH="true" flipV="false" rot="0">
              <a:off x="0" y="0"/>
              <a:ext cx="3640680" cy="3058171"/>
            </a:xfrm>
            <a:custGeom>
              <a:avLst/>
              <a:gdLst/>
              <a:ahLst/>
              <a:cxnLst/>
              <a:rect r="r" b="b" t="t" l="l"/>
              <a:pathLst>
                <a:path h="3058171" w="3640680">
                  <a:moveTo>
                    <a:pt x="3640680" y="0"/>
                  </a:moveTo>
                  <a:lnTo>
                    <a:pt x="0" y="0"/>
                  </a:lnTo>
                  <a:lnTo>
                    <a:pt x="0" y="3058171"/>
                  </a:lnTo>
                  <a:lnTo>
                    <a:pt x="3640680" y="3058171"/>
                  </a:lnTo>
                  <a:lnTo>
                    <a:pt x="364068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222669" y="617644"/>
              <a:ext cx="2016850" cy="1819601"/>
            </a:xfrm>
            <a:prstGeom prst="rect">
              <a:avLst/>
            </a:prstGeom>
          </p:spPr>
          <p:txBody>
            <a:bodyPr anchor="t" rtlCol="false" tIns="0" lIns="0" bIns="0" rIns="0">
              <a:spAutoFit/>
            </a:bodyPr>
            <a:lstStyle/>
            <a:p>
              <a:pPr algn="ctr">
                <a:lnSpc>
                  <a:spcPts val="11401"/>
                </a:lnSpc>
              </a:pPr>
              <a:r>
                <a:rPr lang="en-US" sz="8261" spc="24">
                  <a:solidFill>
                    <a:srgbClr val="FFFFFF"/>
                  </a:solidFill>
                  <a:latin typeface="DM Sans Bold"/>
                </a:rPr>
                <a:t>02</a:t>
              </a:r>
            </a:p>
          </p:txBody>
        </p:sp>
        <p:sp>
          <p:nvSpPr>
            <p:cNvPr name="TextBox 12" id="12"/>
            <p:cNvSpPr txBox="true"/>
            <p:nvPr/>
          </p:nvSpPr>
          <p:spPr>
            <a:xfrm rot="0">
              <a:off x="3951495" y="-38100"/>
              <a:ext cx="9784416" cy="3254681"/>
            </a:xfrm>
            <a:prstGeom prst="rect">
              <a:avLst/>
            </a:prstGeom>
          </p:spPr>
          <p:txBody>
            <a:bodyPr anchor="t" rtlCol="false" tIns="0" lIns="0" bIns="0" rIns="0">
              <a:spAutoFit/>
            </a:bodyPr>
            <a:lstStyle/>
            <a:p>
              <a:pPr>
                <a:lnSpc>
                  <a:spcPts val="3279"/>
                </a:lnSpc>
              </a:pPr>
              <a:r>
                <a:rPr lang="en-US" sz="2376" spc="76">
                  <a:solidFill>
                    <a:srgbClr val="004380"/>
                  </a:solidFill>
                  <a:latin typeface="DM Sans Bold"/>
                </a:rPr>
                <a:t>This drawback of human based observation has provided enough motivation to technology making interference in this field where machine will classify between a normal X-ray and abnormal Chest X-ray. This provides accuracy and speed to the diagnosis process. </a:t>
              </a:r>
            </a:p>
          </p:txBody>
        </p:sp>
      </p:grpSp>
      <p:grpSp>
        <p:nvGrpSpPr>
          <p:cNvPr name="Group 13" id="13"/>
          <p:cNvGrpSpPr/>
          <p:nvPr/>
        </p:nvGrpSpPr>
        <p:grpSpPr>
          <a:xfrm rot="0">
            <a:off x="6679268" y="7500858"/>
            <a:ext cx="10267304" cy="2242305"/>
            <a:chOff x="0" y="0"/>
            <a:chExt cx="13689739" cy="2989740"/>
          </a:xfrm>
        </p:grpSpPr>
        <p:sp>
          <p:nvSpPr>
            <p:cNvPr name="Freeform 14" id="14"/>
            <p:cNvSpPr/>
            <p:nvPr/>
          </p:nvSpPr>
          <p:spPr>
            <a:xfrm flipH="true" flipV="false" rot="0">
              <a:off x="0" y="0"/>
              <a:ext cx="3559214" cy="2989740"/>
            </a:xfrm>
            <a:custGeom>
              <a:avLst/>
              <a:gdLst/>
              <a:ahLst/>
              <a:cxnLst/>
              <a:rect r="r" b="b" t="t" l="l"/>
              <a:pathLst>
                <a:path h="2989740" w="3559214">
                  <a:moveTo>
                    <a:pt x="3559214" y="0"/>
                  </a:moveTo>
                  <a:lnTo>
                    <a:pt x="0" y="0"/>
                  </a:lnTo>
                  <a:lnTo>
                    <a:pt x="0" y="2989740"/>
                  </a:lnTo>
                  <a:lnTo>
                    <a:pt x="3559214" y="2989740"/>
                  </a:lnTo>
                  <a:lnTo>
                    <a:pt x="355921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314590" y="546573"/>
              <a:ext cx="1971720" cy="1763245"/>
            </a:xfrm>
            <a:prstGeom prst="rect">
              <a:avLst/>
            </a:prstGeom>
          </p:spPr>
          <p:txBody>
            <a:bodyPr anchor="t" rtlCol="false" tIns="0" lIns="0" bIns="0" rIns="0">
              <a:spAutoFit/>
            </a:bodyPr>
            <a:lstStyle/>
            <a:p>
              <a:pPr algn="ctr">
                <a:lnSpc>
                  <a:spcPts val="11145"/>
                </a:lnSpc>
              </a:pPr>
              <a:r>
                <a:rPr lang="en-US" sz="8076" spc="24">
                  <a:solidFill>
                    <a:srgbClr val="FFFFFF"/>
                  </a:solidFill>
                  <a:latin typeface="DM Sans Bold"/>
                </a:rPr>
                <a:t>03</a:t>
              </a:r>
            </a:p>
          </p:txBody>
        </p:sp>
        <p:sp>
          <p:nvSpPr>
            <p:cNvPr name="TextBox 16" id="16"/>
            <p:cNvSpPr txBox="true"/>
            <p:nvPr/>
          </p:nvSpPr>
          <p:spPr>
            <a:xfrm rot="0">
              <a:off x="4124264" y="198453"/>
              <a:ext cx="9565475" cy="2111364"/>
            </a:xfrm>
            <a:prstGeom prst="rect">
              <a:avLst/>
            </a:prstGeom>
          </p:spPr>
          <p:txBody>
            <a:bodyPr anchor="t" rtlCol="false" tIns="0" lIns="0" bIns="0" rIns="0">
              <a:spAutoFit/>
            </a:bodyPr>
            <a:lstStyle/>
            <a:p>
              <a:pPr>
                <a:lnSpc>
                  <a:spcPts val="3206"/>
                </a:lnSpc>
              </a:pPr>
              <a:r>
                <a:rPr lang="en-US" sz="2323" spc="74">
                  <a:solidFill>
                    <a:srgbClr val="004380"/>
                  </a:solidFill>
                  <a:latin typeface="DM Sans Bold"/>
                </a:rPr>
                <a:t>Our problem for this project is the “binary Classification” of the input chest X-ray images and then classifies them between the two classes of pneumonia or non?pneumonia.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true" flipV="false" rot="8725302">
            <a:off x="-8264602" y="-5856004"/>
            <a:ext cx="15781688" cy="10645466"/>
          </a:xfrm>
          <a:custGeom>
            <a:avLst/>
            <a:gdLst/>
            <a:ahLst/>
            <a:cxnLst/>
            <a:rect r="r" b="b" t="t" l="l"/>
            <a:pathLst>
              <a:path h="10645466" w="15781688">
                <a:moveTo>
                  <a:pt x="15781688" y="0"/>
                </a:moveTo>
                <a:lnTo>
                  <a:pt x="0" y="0"/>
                </a:lnTo>
                <a:lnTo>
                  <a:pt x="0" y="10645465"/>
                </a:lnTo>
                <a:lnTo>
                  <a:pt x="15781688" y="10645465"/>
                </a:lnTo>
                <a:lnTo>
                  <a:pt x="157816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00666" y="5748976"/>
            <a:ext cx="1686668" cy="1622268"/>
          </a:xfrm>
          <a:custGeom>
            <a:avLst/>
            <a:gdLst/>
            <a:ahLst/>
            <a:cxnLst/>
            <a:rect r="r" b="b" t="t" l="l"/>
            <a:pathLst>
              <a:path h="1622268" w="1686668">
                <a:moveTo>
                  <a:pt x="0" y="0"/>
                </a:moveTo>
                <a:lnTo>
                  <a:pt x="1686668" y="0"/>
                </a:lnTo>
                <a:lnTo>
                  <a:pt x="1686668" y="1622268"/>
                </a:lnTo>
                <a:lnTo>
                  <a:pt x="0" y="1622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975256" y="5899004"/>
            <a:ext cx="1472241" cy="1472241"/>
          </a:xfrm>
          <a:custGeom>
            <a:avLst/>
            <a:gdLst/>
            <a:ahLst/>
            <a:cxnLst/>
            <a:rect r="r" b="b" t="t" l="l"/>
            <a:pathLst>
              <a:path h="1472241" w="1472241">
                <a:moveTo>
                  <a:pt x="0" y="0"/>
                </a:moveTo>
                <a:lnTo>
                  <a:pt x="1472241" y="0"/>
                </a:lnTo>
                <a:lnTo>
                  <a:pt x="1472241" y="1472240"/>
                </a:lnTo>
                <a:lnTo>
                  <a:pt x="0" y="14722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572809" y="5899004"/>
            <a:ext cx="1524920" cy="1472241"/>
          </a:xfrm>
          <a:custGeom>
            <a:avLst/>
            <a:gdLst/>
            <a:ahLst/>
            <a:cxnLst/>
            <a:rect r="r" b="b" t="t" l="l"/>
            <a:pathLst>
              <a:path h="1472241" w="1524920">
                <a:moveTo>
                  <a:pt x="0" y="0"/>
                </a:moveTo>
                <a:lnTo>
                  <a:pt x="1524920" y="0"/>
                </a:lnTo>
                <a:lnTo>
                  <a:pt x="1524920" y="1472240"/>
                </a:lnTo>
                <a:lnTo>
                  <a:pt x="0" y="14722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933374" y="7624792"/>
            <a:ext cx="2788221" cy="436904"/>
          </a:xfrm>
          <a:prstGeom prst="rect">
            <a:avLst/>
          </a:prstGeom>
        </p:spPr>
        <p:txBody>
          <a:bodyPr anchor="t" rtlCol="false" tIns="0" lIns="0" bIns="0" rIns="0">
            <a:spAutoFit/>
          </a:bodyPr>
          <a:lstStyle/>
          <a:p>
            <a:pPr algn="ctr">
              <a:lnSpc>
                <a:spcPts val="3525"/>
              </a:lnSpc>
            </a:pPr>
            <a:r>
              <a:rPr lang="en-US" sz="2554" spc="89">
                <a:solidFill>
                  <a:srgbClr val="FFFBFB"/>
                </a:solidFill>
                <a:latin typeface="DM Sans Bold"/>
              </a:rPr>
              <a:t>Objective nº 1</a:t>
            </a:r>
          </a:p>
        </p:txBody>
      </p:sp>
      <p:sp>
        <p:nvSpPr>
          <p:cNvPr name="TextBox 7" id="7"/>
          <p:cNvSpPr txBox="true"/>
          <p:nvPr/>
        </p:nvSpPr>
        <p:spPr>
          <a:xfrm rot="0">
            <a:off x="7749890" y="7624792"/>
            <a:ext cx="2788221" cy="436904"/>
          </a:xfrm>
          <a:prstGeom prst="rect">
            <a:avLst/>
          </a:prstGeom>
        </p:spPr>
        <p:txBody>
          <a:bodyPr anchor="t" rtlCol="false" tIns="0" lIns="0" bIns="0" rIns="0">
            <a:spAutoFit/>
          </a:bodyPr>
          <a:lstStyle/>
          <a:p>
            <a:pPr algn="ctr">
              <a:lnSpc>
                <a:spcPts val="3525"/>
              </a:lnSpc>
            </a:pPr>
            <a:r>
              <a:rPr lang="en-US" sz="2554" spc="89">
                <a:solidFill>
                  <a:srgbClr val="FFFBFB"/>
                </a:solidFill>
                <a:latin typeface="DM Sans Bold"/>
              </a:rPr>
              <a:t>Objective nº 2</a:t>
            </a:r>
          </a:p>
        </p:txBody>
      </p:sp>
      <p:sp>
        <p:nvSpPr>
          <p:cNvPr name="TextBox 8" id="8"/>
          <p:cNvSpPr txBox="true"/>
          <p:nvPr/>
        </p:nvSpPr>
        <p:spPr>
          <a:xfrm rot="0">
            <a:off x="12321937" y="7624792"/>
            <a:ext cx="2788221" cy="436904"/>
          </a:xfrm>
          <a:prstGeom prst="rect">
            <a:avLst/>
          </a:prstGeom>
        </p:spPr>
        <p:txBody>
          <a:bodyPr anchor="t" rtlCol="false" tIns="0" lIns="0" bIns="0" rIns="0">
            <a:spAutoFit/>
          </a:bodyPr>
          <a:lstStyle/>
          <a:p>
            <a:pPr algn="ctr">
              <a:lnSpc>
                <a:spcPts val="3525"/>
              </a:lnSpc>
            </a:pPr>
            <a:r>
              <a:rPr lang="en-US" sz="2554" spc="89">
                <a:solidFill>
                  <a:srgbClr val="FFFBFB"/>
                </a:solidFill>
                <a:latin typeface="DM Sans Bold"/>
              </a:rPr>
              <a:t>Objective nº 3</a:t>
            </a:r>
          </a:p>
        </p:txBody>
      </p:sp>
      <p:sp>
        <p:nvSpPr>
          <p:cNvPr name="TextBox 9" id="9"/>
          <p:cNvSpPr txBox="true"/>
          <p:nvPr/>
        </p:nvSpPr>
        <p:spPr>
          <a:xfrm rot="0">
            <a:off x="3955340" y="2891000"/>
            <a:ext cx="13747169" cy="6571816"/>
          </a:xfrm>
          <a:prstGeom prst="rect">
            <a:avLst/>
          </a:prstGeom>
        </p:spPr>
        <p:txBody>
          <a:bodyPr anchor="t" rtlCol="false" tIns="0" lIns="0" bIns="0" rIns="0">
            <a:spAutoFit/>
          </a:bodyPr>
          <a:lstStyle/>
          <a:p>
            <a:pPr algn="ctr">
              <a:lnSpc>
                <a:spcPts val="3645"/>
              </a:lnSpc>
            </a:pPr>
            <a:r>
              <a:rPr lang="en-US" sz="2604">
                <a:solidFill>
                  <a:srgbClr val="000000"/>
                </a:solidFill>
                <a:latin typeface="Montserrat Light Bold"/>
              </a:rPr>
              <a:t>Analysis and diagnosis has a major importance in the medical Industry. Timely diagnosis plays a very crucial role whenever lives of the patient are concerned. Pneumonia is sometimes fatal lung infection which can be fatal many times so an early and efficient diagnosis with high accuracy is required. Real life method of detecting pneumonia are very trivial so there is need for a system by using deep-learning has been a driving force for making this project. In this project, we propose different deep convolutional neural network(CNN) architectures to extract features from images of chest X-ray and classify the images to detect presence pneumonia in a person with a higher accuracy. For this research work we have used the real world dataset . Through this project we want to show that with the help of deep learning can help us in detecting disease in early stages which makes it ideal for treatment, which was not possible in the early era of diagnosis.</a:t>
            </a:r>
          </a:p>
          <a:p>
            <a:pPr algn="ctr">
              <a:lnSpc>
                <a:spcPts val="3645"/>
              </a:lnSpc>
              <a:spcBef>
                <a:spcPct val="0"/>
              </a:spcBef>
            </a:pPr>
          </a:p>
        </p:txBody>
      </p:sp>
      <p:sp>
        <p:nvSpPr>
          <p:cNvPr name="TextBox 10" id="10"/>
          <p:cNvSpPr txBox="true"/>
          <p:nvPr/>
        </p:nvSpPr>
        <p:spPr>
          <a:xfrm rot="0">
            <a:off x="7749890" y="1231961"/>
            <a:ext cx="5577386" cy="1052400"/>
          </a:xfrm>
          <a:prstGeom prst="rect">
            <a:avLst/>
          </a:prstGeom>
        </p:spPr>
        <p:txBody>
          <a:bodyPr anchor="t" rtlCol="false" tIns="0" lIns="0" bIns="0" rIns="0">
            <a:spAutoFit/>
          </a:bodyPr>
          <a:lstStyle/>
          <a:p>
            <a:pPr algn="r" marL="0" indent="0" lvl="0">
              <a:lnSpc>
                <a:spcPts val="8576"/>
              </a:lnSpc>
              <a:spcBef>
                <a:spcPct val="0"/>
              </a:spcBef>
            </a:pPr>
            <a:r>
              <a:rPr lang="en-US" sz="6126" spc="569">
                <a:solidFill>
                  <a:srgbClr val="2B26AD"/>
                </a:solidFill>
                <a:latin typeface="Now Heavy"/>
              </a:rPr>
              <a:t>SOLUTION!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669686" y="5143500"/>
            <a:ext cx="1713245" cy="1242882"/>
          </a:xfrm>
          <a:custGeom>
            <a:avLst/>
            <a:gdLst/>
            <a:ahLst/>
            <a:cxnLst/>
            <a:rect r="r" b="b" t="t" l="l"/>
            <a:pathLst>
              <a:path h="1242882" w="1713245">
                <a:moveTo>
                  <a:pt x="0" y="0"/>
                </a:moveTo>
                <a:lnTo>
                  <a:pt x="1713245" y="0"/>
                </a:lnTo>
                <a:lnTo>
                  <a:pt x="1713245" y="1242882"/>
                </a:lnTo>
                <a:lnTo>
                  <a:pt x="0" y="1242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03665" y="4943928"/>
            <a:ext cx="1190215" cy="1566073"/>
          </a:xfrm>
          <a:custGeom>
            <a:avLst/>
            <a:gdLst/>
            <a:ahLst/>
            <a:cxnLst/>
            <a:rect r="r" b="b" t="t" l="l"/>
            <a:pathLst>
              <a:path h="1566073" w="1190215">
                <a:moveTo>
                  <a:pt x="0" y="0"/>
                </a:moveTo>
                <a:lnTo>
                  <a:pt x="1190216" y="0"/>
                </a:lnTo>
                <a:lnTo>
                  <a:pt x="1190216" y="1566073"/>
                </a:lnTo>
                <a:lnTo>
                  <a:pt x="0" y="156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04740" y="1909581"/>
            <a:ext cx="1228847" cy="1197567"/>
          </a:xfrm>
          <a:custGeom>
            <a:avLst/>
            <a:gdLst/>
            <a:ahLst/>
            <a:cxnLst/>
            <a:rect r="r" b="b" t="t" l="l"/>
            <a:pathLst>
              <a:path h="1197567" w="1228847">
                <a:moveTo>
                  <a:pt x="0" y="0"/>
                </a:moveTo>
                <a:lnTo>
                  <a:pt x="1228846" y="0"/>
                </a:lnTo>
                <a:lnTo>
                  <a:pt x="1228846" y="1197567"/>
                </a:lnTo>
                <a:lnTo>
                  <a:pt x="0" y="119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81280" y="1514976"/>
            <a:ext cx="6688418" cy="939848"/>
          </a:xfrm>
          <a:prstGeom prst="rect">
            <a:avLst/>
          </a:prstGeom>
        </p:spPr>
        <p:txBody>
          <a:bodyPr anchor="t" rtlCol="false" tIns="0" lIns="0" bIns="0" rIns="0">
            <a:spAutoFit/>
          </a:bodyPr>
          <a:lstStyle/>
          <a:p>
            <a:pPr marL="0" indent="0" lvl="0">
              <a:lnSpc>
                <a:spcPts val="7639"/>
              </a:lnSpc>
              <a:spcBef>
                <a:spcPct val="0"/>
              </a:spcBef>
            </a:pPr>
            <a:r>
              <a:rPr lang="en-US" sz="5456" spc="76">
                <a:solidFill>
                  <a:srgbClr val="2B26AD"/>
                </a:solidFill>
                <a:latin typeface="Now Heavy"/>
              </a:rPr>
              <a:t>DEEP INTO TECH</a:t>
            </a:r>
          </a:p>
        </p:txBody>
      </p:sp>
      <p:sp>
        <p:nvSpPr>
          <p:cNvPr name="TextBox 6" id="6"/>
          <p:cNvSpPr txBox="true"/>
          <p:nvPr/>
        </p:nvSpPr>
        <p:spPr>
          <a:xfrm rot="0">
            <a:off x="1281280" y="2734328"/>
            <a:ext cx="5536735" cy="705292"/>
          </a:xfrm>
          <a:prstGeom prst="rect">
            <a:avLst/>
          </a:prstGeom>
        </p:spPr>
        <p:txBody>
          <a:bodyPr anchor="t" rtlCol="false" tIns="0" lIns="0" bIns="0" rIns="0">
            <a:spAutoFit/>
          </a:bodyPr>
          <a:lstStyle/>
          <a:p>
            <a:pPr>
              <a:lnSpc>
                <a:spcPts val="5761"/>
              </a:lnSpc>
            </a:pPr>
            <a:r>
              <a:rPr lang="en-US" sz="4174" spc="108">
                <a:solidFill>
                  <a:srgbClr val="004380"/>
                </a:solidFill>
                <a:latin typeface="DM Sans Bold"/>
              </a:rPr>
              <a:t>01  Data acquisition</a:t>
            </a:r>
          </a:p>
        </p:txBody>
      </p:sp>
      <p:sp>
        <p:nvSpPr>
          <p:cNvPr name="TextBox 7" id="7"/>
          <p:cNvSpPr txBox="true"/>
          <p:nvPr/>
        </p:nvSpPr>
        <p:spPr>
          <a:xfrm rot="0">
            <a:off x="14837713" y="6559913"/>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01</a:t>
            </a:r>
          </a:p>
        </p:txBody>
      </p:sp>
      <p:sp>
        <p:nvSpPr>
          <p:cNvPr name="TextBox 8" id="8"/>
          <p:cNvSpPr txBox="true"/>
          <p:nvPr/>
        </p:nvSpPr>
        <p:spPr>
          <a:xfrm rot="0">
            <a:off x="10535427" y="645645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02</a:t>
            </a:r>
          </a:p>
        </p:txBody>
      </p:sp>
      <p:sp>
        <p:nvSpPr>
          <p:cNvPr name="TextBox 9" id="9"/>
          <p:cNvSpPr txBox="true"/>
          <p:nvPr/>
        </p:nvSpPr>
        <p:spPr>
          <a:xfrm rot="0">
            <a:off x="12789936" y="303094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03</a:t>
            </a:r>
          </a:p>
        </p:txBody>
      </p:sp>
      <p:sp>
        <p:nvSpPr>
          <p:cNvPr name="Freeform 10" id="10"/>
          <p:cNvSpPr/>
          <p:nvPr/>
        </p:nvSpPr>
        <p:spPr>
          <a:xfrm flipH="false" flipV="false" rot="0">
            <a:off x="13420217" y="7410173"/>
            <a:ext cx="8342934" cy="5840054"/>
          </a:xfrm>
          <a:custGeom>
            <a:avLst/>
            <a:gdLst/>
            <a:ahLst/>
            <a:cxnLst/>
            <a:rect r="r" b="b" t="t" l="l"/>
            <a:pathLst>
              <a:path h="5840054" w="8342934">
                <a:moveTo>
                  <a:pt x="0" y="0"/>
                </a:moveTo>
                <a:lnTo>
                  <a:pt x="8342933" y="0"/>
                </a:lnTo>
                <a:lnTo>
                  <a:pt x="8342933" y="5840054"/>
                </a:lnTo>
                <a:lnTo>
                  <a:pt x="0" y="5840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455040" y="-3493717"/>
            <a:ext cx="8342934" cy="5840054"/>
          </a:xfrm>
          <a:custGeom>
            <a:avLst/>
            <a:gdLst/>
            <a:ahLst/>
            <a:cxnLst/>
            <a:rect r="r" b="b" t="t" l="l"/>
            <a:pathLst>
              <a:path h="5840054" w="8342934">
                <a:moveTo>
                  <a:pt x="0" y="0"/>
                </a:moveTo>
                <a:lnTo>
                  <a:pt x="8342934" y="0"/>
                </a:lnTo>
                <a:lnTo>
                  <a:pt x="8342934"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281280" y="3757224"/>
            <a:ext cx="8131183" cy="4314506"/>
          </a:xfrm>
          <a:prstGeom prst="rect">
            <a:avLst/>
          </a:prstGeom>
        </p:spPr>
        <p:txBody>
          <a:bodyPr anchor="t" rtlCol="false" tIns="0" lIns="0" bIns="0" rIns="0">
            <a:spAutoFit/>
          </a:bodyPr>
          <a:lstStyle/>
          <a:p>
            <a:pPr>
              <a:lnSpc>
                <a:spcPts val="3478"/>
              </a:lnSpc>
            </a:pPr>
            <a:r>
              <a:rPr lang="en-US" sz="2520" spc="247">
                <a:solidFill>
                  <a:srgbClr val="004380"/>
                </a:solidFill>
                <a:latin typeface="DM Sans"/>
              </a:rPr>
              <a:t>To begin, a substantial collection of chest X-ray images is gathered. Next, each image is carefully examined and labeled to indicate whether or not pneumonia is present. These extensive datasets are typically sourced from medical facilities, research institutions, or by utilizing publicly accessible platforms such as Kaggle or the NIH Chest X-ray dataset.</a:t>
            </a:r>
          </a:p>
          <a:p>
            <a:pPr>
              <a:lnSpc>
                <a:spcPts val="3478"/>
              </a:lnSpc>
            </a:pPr>
          </a:p>
        </p:txBody>
      </p:sp>
      <p:sp>
        <p:nvSpPr>
          <p:cNvPr name="Freeform 13" id="13"/>
          <p:cNvSpPr/>
          <p:nvPr/>
        </p:nvSpPr>
        <p:spPr>
          <a:xfrm flipH="false" flipV="false" rot="0">
            <a:off x="-4728533" y="7588853"/>
            <a:ext cx="8342934" cy="5840054"/>
          </a:xfrm>
          <a:custGeom>
            <a:avLst/>
            <a:gdLst/>
            <a:ahLst/>
            <a:cxnLst/>
            <a:rect r="r" b="b" t="t" l="l"/>
            <a:pathLst>
              <a:path h="5840054" w="8342934">
                <a:moveTo>
                  <a:pt x="0" y="0"/>
                </a:moveTo>
                <a:lnTo>
                  <a:pt x="8342933" y="0"/>
                </a:lnTo>
                <a:lnTo>
                  <a:pt x="8342933"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0266492" y="3709649"/>
            <a:ext cx="7862720" cy="3578796"/>
          </a:xfrm>
          <a:prstGeom prst="rect">
            <a:avLst/>
          </a:prstGeom>
        </p:spPr>
        <p:txBody>
          <a:bodyPr anchor="t" rtlCol="false" tIns="0" lIns="0" bIns="0" rIns="0">
            <a:spAutoFit/>
          </a:bodyPr>
          <a:lstStyle/>
          <a:p>
            <a:pPr algn="ctr">
              <a:lnSpc>
                <a:spcPts val="4168"/>
              </a:lnSpc>
            </a:pPr>
            <a:r>
              <a:rPr lang="en-US" sz="2977">
                <a:solidFill>
                  <a:srgbClr val="004380"/>
                </a:solidFill>
                <a:latin typeface="Montserrat Light"/>
              </a:rPr>
              <a:t>Preprocessing steps involve resizing the images to a standard size, normalization, and augmentation techniques to increase the diversity of the dataset. It may also include handling class imbalances if present.</a:t>
            </a:r>
          </a:p>
          <a:p>
            <a:pPr algn="ctr">
              <a:lnSpc>
                <a:spcPts val="3468"/>
              </a:lnSpc>
              <a:spcBef>
                <a:spcPct val="0"/>
              </a:spcBef>
            </a:pPr>
          </a:p>
        </p:txBody>
      </p:sp>
      <p:sp>
        <p:nvSpPr>
          <p:cNvPr name="TextBox 15" id="15"/>
          <p:cNvSpPr txBox="true"/>
          <p:nvPr/>
        </p:nvSpPr>
        <p:spPr>
          <a:xfrm rot="0">
            <a:off x="10266492" y="2670934"/>
            <a:ext cx="6444814" cy="704593"/>
          </a:xfrm>
          <a:prstGeom prst="rect">
            <a:avLst/>
          </a:prstGeom>
        </p:spPr>
        <p:txBody>
          <a:bodyPr anchor="t" rtlCol="false" tIns="0" lIns="0" bIns="0" rIns="0">
            <a:spAutoFit/>
          </a:bodyPr>
          <a:lstStyle/>
          <a:p>
            <a:pPr>
              <a:lnSpc>
                <a:spcPts val="5764"/>
              </a:lnSpc>
            </a:pPr>
            <a:r>
              <a:rPr lang="en-US" sz="4176" spc="108">
                <a:solidFill>
                  <a:srgbClr val="004380"/>
                </a:solidFill>
                <a:latin typeface="DM Sans Bold"/>
              </a:rPr>
              <a:t>02  Data Preprocessing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669686" y="5143500"/>
            <a:ext cx="1713245" cy="1242882"/>
          </a:xfrm>
          <a:custGeom>
            <a:avLst/>
            <a:gdLst/>
            <a:ahLst/>
            <a:cxnLst/>
            <a:rect r="r" b="b" t="t" l="l"/>
            <a:pathLst>
              <a:path h="1242882" w="1713245">
                <a:moveTo>
                  <a:pt x="0" y="0"/>
                </a:moveTo>
                <a:lnTo>
                  <a:pt x="1713245" y="0"/>
                </a:lnTo>
                <a:lnTo>
                  <a:pt x="1713245" y="1242882"/>
                </a:lnTo>
                <a:lnTo>
                  <a:pt x="0" y="1242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03665" y="4943928"/>
            <a:ext cx="1190215" cy="1566073"/>
          </a:xfrm>
          <a:custGeom>
            <a:avLst/>
            <a:gdLst/>
            <a:ahLst/>
            <a:cxnLst/>
            <a:rect r="r" b="b" t="t" l="l"/>
            <a:pathLst>
              <a:path h="1566073" w="1190215">
                <a:moveTo>
                  <a:pt x="0" y="0"/>
                </a:moveTo>
                <a:lnTo>
                  <a:pt x="1190216" y="0"/>
                </a:lnTo>
                <a:lnTo>
                  <a:pt x="1190216" y="1566073"/>
                </a:lnTo>
                <a:lnTo>
                  <a:pt x="0" y="156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04740" y="1909581"/>
            <a:ext cx="1228847" cy="1197567"/>
          </a:xfrm>
          <a:custGeom>
            <a:avLst/>
            <a:gdLst/>
            <a:ahLst/>
            <a:cxnLst/>
            <a:rect r="r" b="b" t="t" l="l"/>
            <a:pathLst>
              <a:path h="1197567" w="1228847">
                <a:moveTo>
                  <a:pt x="0" y="0"/>
                </a:moveTo>
                <a:lnTo>
                  <a:pt x="1228846" y="0"/>
                </a:lnTo>
                <a:lnTo>
                  <a:pt x="1228846" y="1197567"/>
                </a:lnTo>
                <a:lnTo>
                  <a:pt x="0" y="119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81280" y="1514976"/>
            <a:ext cx="6688418" cy="939848"/>
          </a:xfrm>
          <a:prstGeom prst="rect">
            <a:avLst/>
          </a:prstGeom>
        </p:spPr>
        <p:txBody>
          <a:bodyPr anchor="t" rtlCol="false" tIns="0" lIns="0" bIns="0" rIns="0">
            <a:spAutoFit/>
          </a:bodyPr>
          <a:lstStyle/>
          <a:p>
            <a:pPr marL="0" indent="0" lvl="0">
              <a:lnSpc>
                <a:spcPts val="7639"/>
              </a:lnSpc>
              <a:spcBef>
                <a:spcPct val="0"/>
              </a:spcBef>
            </a:pPr>
            <a:r>
              <a:rPr lang="en-US" sz="5456" spc="76">
                <a:solidFill>
                  <a:srgbClr val="2B26AD"/>
                </a:solidFill>
                <a:latin typeface="Now Heavy"/>
              </a:rPr>
              <a:t>DEEP INTO TECH</a:t>
            </a:r>
          </a:p>
        </p:txBody>
      </p:sp>
      <p:sp>
        <p:nvSpPr>
          <p:cNvPr name="TextBox 6" id="6"/>
          <p:cNvSpPr txBox="true"/>
          <p:nvPr/>
        </p:nvSpPr>
        <p:spPr>
          <a:xfrm rot="0">
            <a:off x="1281280" y="2734328"/>
            <a:ext cx="6688418" cy="705292"/>
          </a:xfrm>
          <a:prstGeom prst="rect">
            <a:avLst/>
          </a:prstGeom>
        </p:spPr>
        <p:txBody>
          <a:bodyPr anchor="t" rtlCol="false" tIns="0" lIns="0" bIns="0" rIns="0">
            <a:spAutoFit/>
          </a:bodyPr>
          <a:lstStyle/>
          <a:p>
            <a:pPr>
              <a:lnSpc>
                <a:spcPts val="5761"/>
              </a:lnSpc>
            </a:pPr>
            <a:r>
              <a:rPr lang="en-US" sz="4174" spc="108">
                <a:solidFill>
                  <a:srgbClr val="004380"/>
                </a:solidFill>
                <a:latin typeface="DM Sans Bold"/>
              </a:rPr>
              <a:t>03  Model Architecture</a:t>
            </a:r>
          </a:p>
        </p:txBody>
      </p:sp>
      <p:sp>
        <p:nvSpPr>
          <p:cNvPr name="TextBox 7" id="7"/>
          <p:cNvSpPr txBox="true"/>
          <p:nvPr/>
        </p:nvSpPr>
        <p:spPr>
          <a:xfrm rot="0">
            <a:off x="14837713" y="6559913"/>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01</a:t>
            </a:r>
          </a:p>
        </p:txBody>
      </p:sp>
      <p:sp>
        <p:nvSpPr>
          <p:cNvPr name="TextBox 8" id="8"/>
          <p:cNvSpPr txBox="true"/>
          <p:nvPr/>
        </p:nvSpPr>
        <p:spPr>
          <a:xfrm rot="0">
            <a:off x="10535427" y="645645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02</a:t>
            </a:r>
          </a:p>
        </p:txBody>
      </p:sp>
      <p:sp>
        <p:nvSpPr>
          <p:cNvPr name="TextBox 9" id="9"/>
          <p:cNvSpPr txBox="true"/>
          <p:nvPr/>
        </p:nvSpPr>
        <p:spPr>
          <a:xfrm rot="0">
            <a:off x="12789936" y="303094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03</a:t>
            </a:r>
          </a:p>
        </p:txBody>
      </p:sp>
      <p:sp>
        <p:nvSpPr>
          <p:cNvPr name="Freeform 10" id="10"/>
          <p:cNvSpPr/>
          <p:nvPr/>
        </p:nvSpPr>
        <p:spPr>
          <a:xfrm flipH="false" flipV="false" rot="0">
            <a:off x="13420217" y="7410173"/>
            <a:ext cx="8342934" cy="5840054"/>
          </a:xfrm>
          <a:custGeom>
            <a:avLst/>
            <a:gdLst/>
            <a:ahLst/>
            <a:cxnLst/>
            <a:rect r="r" b="b" t="t" l="l"/>
            <a:pathLst>
              <a:path h="5840054" w="8342934">
                <a:moveTo>
                  <a:pt x="0" y="0"/>
                </a:moveTo>
                <a:lnTo>
                  <a:pt x="8342933" y="0"/>
                </a:lnTo>
                <a:lnTo>
                  <a:pt x="8342933" y="5840054"/>
                </a:lnTo>
                <a:lnTo>
                  <a:pt x="0" y="5840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455040" y="-3493717"/>
            <a:ext cx="8342934" cy="5840054"/>
          </a:xfrm>
          <a:custGeom>
            <a:avLst/>
            <a:gdLst/>
            <a:ahLst/>
            <a:cxnLst/>
            <a:rect r="r" b="b" t="t" l="l"/>
            <a:pathLst>
              <a:path h="5840054" w="8342934">
                <a:moveTo>
                  <a:pt x="0" y="0"/>
                </a:moveTo>
                <a:lnTo>
                  <a:pt x="8342934" y="0"/>
                </a:lnTo>
                <a:lnTo>
                  <a:pt x="8342934"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281280" y="3757224"/>
            <a:ext cx="8131183" cy="3881103"/>
          </a:xfrm>
          <a:prstGeom prst="rect">
            <a:avLst/>
          </a:prstGeom>
        </p:spPr>
        <p:txBody>
          <a:bodyPr anchor="t" rtlCol="false" tIns="0" lIns="0" bIns="0" rIns="0">
            <a:spAutoFit/>
          </a:bodyPr>
          <a:lstStyle/>
          <a:p>
            <a:pPr>
              <a:lnSpc>
                <a:spcPts val="3478"/>
              </a:lnSpc>
            </a:pPr>
            <a:r>
              <a:rPr lang="en-US" sz="2520" spc="247">
                <a:solidFill>
                  <a:srgbClr val="004380"/>
                </a:solidFill>
                <a:latin typeface="DM Sans"/>
              </a:rPr>
              <a:t>Designing a deep learning architecture suitable for image classification tasks. Convolutional Neural Networks (CNNs) are commonly used for this purpose due to their effectiveness in extracting features from images. Architectures like ResNet, DenseNet, or custom-designed CNN architectures can be used.</a:t>
            </a:r>
          </a:p>
          <a:p>
            <a:pPr>
              <a:lnSpc>
                <a:spcPts val="3478"/>
              </a:lnSpc>
            </a:pPr>
          </a:p>
        </p:txBody>
      </p:sp>
      <p:sp>
        <p:nvSpPr>
          <p:cNvPr name="Freeform 13" id="13"/>
          <p:cNvSpPr/>
          <p:nvPr/>
        </p:nvSpPr>
        <p:spPr>
          <a:xfrm flipH="false" flipV="false" rot="0">
            <a:off x="-4728533" y="7588853"/>
            <a:ext cx="8342934" cy="5840054"/>
          </a:xfrm>
          <a:custGeom>
            <a:avLst/>
            <a:gdLst/>
            <a:ahLst/>
            <a:cxnLst/>
            <a:rect r="r" b="b" t="t" l="l"/>
            <a:pathLst>
              <a:path h="5840054" w="8342934">
                <a:moveTo>
                  <a:pt x="0" y="0"/>
                </a:moveTo>
                <a:lnTo>
                  <a:pt x="8342933" y="0"/>
                </a:lnTo>
                <a:lnTo>
                  <a:pt x="8342933"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0266492" y="3709649"/>
            <a:ext cx="7862720" cy="4102648"/>
          </a:xfrm>
          <a:prstGeom prst="rect">
            <a:avLst/>
          </a:prstGeom>
        </p:spPr>
        <p:txBody>
          <a:bodyPr anchor="t" rtlCol="false" tIns="0" lIns="0" bIns="0" rIns="0">
            <a:spAutoFit/>
          </a:bodyPr>
          <a:lstStyle/>
          <a:p>
            <a:pPr algn="ctr">
              <a:lnSpc>
                <a:spcPts val="4168"/>
              </a:lnSpc>
            </a:pPr>
            <a:r>
              <a:rPr lang="en-US" sz="2977">
                <a:solidFill>
                  <a:srgbClr val="004380"/>
                </a:solidFill>
                <a:latin typeface="Montserrat Light"/>
              </a:rPr>
              <a:t>Training the model involves feeding the preprocessed images into the network and adjusting the parameters (weights) iteratively to minimize a chosen loss function, such as binary cross-entropy, which measures the difference between predicted and actual labels.</a:t>
            </a:r>
          </a:p>
          <a:p>
            <a:pPr algn="ctr">
              <a:lnSpc>
                <a:spcPts val="3468"/>
              </a:lnSpc>
              <a:spcBef>
                <a:spcPct val="0"/>
              </a:spcBef>
            </a:pPr>
          </a:p>
        </p:txBody>
      </p:sp>
      <p:sp>
        <p:nvSpPr>
          <p:cNvPr name="TextBox 15" id="15"/>
          <p:cNvSpPr txBox="true"/>
          <p:nvPr/>
        </p:nvSpPr>
        <p:spPr>
          <a:xfrm rot="0">
            <a:off x="10266492" y="2670934"/>
            <a:ext cx="6444814" cy="704593"/>
          </a:xfrm>
          <a:prstGeom prst="rect">
            <a:avLst/>
          </a:prstGeom>
        </p:spPr>
        <p:txBody>
          <a:bodyPr anchor="t" rtlCol="false" tIns="0" lIns="0" bIns="0" rIns="0">
            <a:spAutoFit/>
          </a:bodyPr>
          <a:lstStyle/>
          <a:p>
            <a:pPr>
              <a:lnSpc>
                <a:spcPts val="5764"/>
              </a:lnSpc>
            </a:pPr>
            <a:r>
              <a:rPr lang="en-US" sz="4176" spc="108">
                <a:solidFill>
                  <a:srgbClr val="004380"/>
                </a:solidFill>
                <a:latin typeface="DM Sans Bold"/>
              </a:rPr>
              <a:t>04  Training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669686" y="5143500"/>
            <a:ext cx="1713245" cy="1242882"/>
          </a:xfrm>
          <a:custGeom>
            <a:avLst/>
            <a:gdLst/>
            <a:ahLst/>
            <a:cxnLst/>
            <a:rect r="r" b="b" t="t" l="l"/>
            <a:pathLst>
              <a:path h="1242882" w="1713245">
                <a:moveTo>
                  <a:pt x="0" y="0"/>
                </a:moveTo>
                <a:lnTo>
                  <a:pt x="1713245" y="0"/>
                </a:lnTo>
                <a:lnTo>
                  <a:pt x="1713245" y="1242882"/>
                </a:lnTo>
                <a:lnTo>
                  <a:pt x="0" y="1242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03665" y="4943928"/>
            <a:ext cx="1190215" cy="1566073"/>
          </a:xfrm>
          <a:custGeom>
            <a:avLst/>
            <a:gdLst/>
            <a:ahLst/>
            <a:cxnLst/>
            <a:rect r="r" b="b" t="t" l="l"/>
            <a:pathLst>
              <a:path h="1566073" w="1190215">
                <a:moveTo>
                  <a:pt x="0" y="0"/>
                </a:moveTo>
                <a:lnTo>
                  <a:pt x="1190216" y="0"/>
                </a:lnTo>
                <a:lnTo>
                  <a:pt x="1190216" y="1566073"/>
                </a:lnTo>
                <a:lnTo>
                  <a:pt x="0" y="156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04740" y="1909581"/>
            <a:ext cx="1228847" cy="1197567"/>
          </a:xfrm>
          <a:custGeom>
            <a:avLst/>
            <a:gdLst/>
            <a:ahLst/>
            <a:cxnLst/>
            <a:rect r="r" b="b" t="t" l="l"/>
            <a:pathLst>
              <a:path h="1197567" w="1228847">
                <a:moveTo>
                  <a:pt x="0" y="0"/>
                </a:moveTo>
                <a:lnTo>
                  <a:pt x="1228846" y="0"/>
                </a:lnTo>
                <a:lnTo>
                  <a:pt x="1228846" y="1197567"/>
                </a:lnTo>
                <a:lnTo>
                  <a:pt x="0" y="119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81280" y="1514976"/>
            <a:ext cx="6688418" cy="939848"/>
          </a:xfrm>
          <a:prstGeom prst="rect">
            <a:avLst/>
          </a:prstGeom>
        </p:spPr>
        <p:txBody>
          <a:bodyPr anchor="t" rtlCol="false" tIns="0" lIns="0" bIns="0" rIns="0">
            <a:spAutoFit/>
          </a:bodyPr>
          <a:lstStyle/>
          <a:p>
            <a:pPr marL="0" indent="0" lvl="0">
              <a:lnSpc>
                <a:spcPts val="7639"/>
              </a:lnSpc>
              <a:spcBef>
                <a:spcPct val="0"/>
              </a:spcBef>
            </a:pPr>
            <a:r>
              <a:rPr lang="en-US" sz="5456" spc="76">
                <a:solidFill>
                  <a:srgbClr val="2B26AD"/>
                </a:solidFill>
                <a:latin typeface="Now Heavy"/>
              </a:rPr>
              <a:t>DEEP INTO TECH</a:t>
            </a:r>
          </a:p>
        </p:txBody>
      </p:sp>
      <p:sp>
        <p:nvSpPr>
          <p:cNvPr name="TextBox 6" id="6"/>
          <p:cNvSpPr txBox="true"/>
          <p:nvPr/>
        </p:nvSpPr>
        <p:spPr>
          <a:xfrm rot="0">
            <a:off x="1281280" y="2670183"/>
            <a:ext cx="6688418" cy="705344"/>
          </a:xfrm>
          <a:prstGeom prst="rect">
            <a:avLst/>
          </a:prstGeom>
        </p:spPr>
        <p:txBody>
          <a:bodyPr anchor="t" rtlCol="false" tIns="0" lIns="0" bIns="0" rIns="0">
            <a:spAutoFit/>
          </a:bodyPr>
          <a:lstStyle/>
          <a:p>
            <a:pPr>
              <a:lnSpc>
                <a:spcPts val="5761"/>
              </a:lnSpc>
            </a:pPr>
            <a:r>
              <a:rPr lang="en-US" sz="4174" spc="108">
                <a:solidFill>
                  <a:srgbClr val="004380"/>
                </a:solidFill>
                <a:latin typeface="DM Sans Bold"/>
              </a:rPr>
              <a:t>05 Validation:</a:t>
            </a:r>
          </a:p>
        </p:txBody>
      </p:sp>
      <p:sp>
        <p:nvSpPr>
          <p:cNvPr name="TextBox 7" id="7"/>
          <p:cNvSpPr txBox="true"/>
          <p:nvPr/>
        </p:nvSpPr>
        <p:spPr>
          <a:xfrm rot="0">
            <a:off x="14837713" y="6559913"/>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01</a:t>
            </a:r>
          </a:p>
        </p:txBody>
      </p:sp>
      <p:sp>
        <p:nvSpPr>
          <p:cNvPr name="TextBox 8" id="8"/>
          <p:cNvSpPr txBox="true"/>
          <p:nvPr/>
        </p:nvSpPr>
        <p:spPr>
          <a:xfrm rot="0">
            <a:off x="12789936" y="303094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03</a:t>
            </a:r>
          </a:p>
        </p:txBody>
      </p:sp>
      <p:sp>
        <p:nvSpPr>
          <p:cNvPr name="Freeform 9" id="9"/>
          <p:cNvSpPr/>
          <p:nvPr/>
        </p:nvSpPr>
        <p:spPr>
          <a:xfrm flipH="false" flipV="false" rot="0">
            <a:off x="13420217" y="7410173"/>
            <a:ext cx="8342934" cy="5840054"/>
          </a:xfrm>
          <a:custGeom>
            <a:avLst/>
            <a:gdLst/>
            <a:ahLst/>
            <a:cxnLst/>
            <a:rect r="r" b="b" t="t" l="l"/>
            <a:pathLst>
              <a:path h="5840054" w="8342934">
                <a:moveTo>
                  <a:pt x="0" y="0"/>
                </a:moveTo>
                <a:lnTo>
                  <a:pt x="8342933" y="0"/>
                </a:lnTo>
                <a:lnTo>
                  <a:pt x="8342933" y="5840054"/>
                </a:lnTo>
                <a:lnTo>
                  <a:pt x="0" y="5840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455040" y="-3493717"/>
            <a:ext cx="8342934" cy="5840054"/>
          </a:xfrm>
          <a:custGeom>
            <a:avLst/>
            <a:gdLst/>
            <a:ahLst/>
            <a:cxnLst/>
            <a:rect r="r" b="b" t="t" l="l"/>
            <a:pathLst>
              <a:path h="5840054" w="8342934">
                <a:moveTo>
                  <a:pt x="0" y="0"/>
                </a:moveTo>
                <a:lnTo>
                  <a:pt x="8342934" y="0"/>
                </a:lnTo>
                <a:lnTo>
                  <a:pt x="8342934"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281280" y="3738174"/>
            <a:ext cx="8131183" cy="3131350"/>
          </a:xfrm>
          <a:prstGeom prst="rect">
            <a:avLst/>
          </a:prstGeom>
        </p:spPr>
        <p:txBody>
          <a:bodyPr anchor="t" rtlCol="false" tIns="0" lIns="0" bIns="0" rIns="0">
            <a:spAutoFit/>
          </a:bodyPr>
          <a:lstStyle/>
          <a:p>
            <a:pPr>
              <a:lnSpc>
                <a:spcPts val="4168"/>
              </a:lnSpc>
            </a:pPr>
            <a:r>
              <a:rPr lang="en-US" sz="3020" spc="296">
                <a:solidFill>
                  <a:srgbClr val="004380"/>
                </a:solidFill>
                <a:latin typeface="DM Sans"/>
              </a:rPr>
              <a:t>Validating the model on a separate dataset (validation set) to assess its performance and prevent overfitting. This step involves monitoring metrics like accuracy, precision, recall, and F1-score.</a:t>
            </a:r>
          </a:p>
        </p:txBody>
      </p:sp>
      <p:sp>
        <p:nvSpPr>
          <p:cNvPr name="Freeform 12" id="12"/>
          <p:cNvSpPr/>
          <p:nvPr/>
        </p:nvSpPr>
        <p:spPr>
          <a:xfrm flipH="false" flipV="false" rot="0">
            <a:off x="-4728533" y="7588853"/>
            <a:ext cx="8342934" cy="5840054"/>
          </a:xfrm>
          <a:custGeom>
            <a:avLst/>
            <a:gdLst/>
            <a:ahLst/>
            <a:cxnLst/>
            <a:rect r="r" b="b" t="t" l="l"/>
            <a:pathLst>
              <a:path h="5840054" w="8342934">
                <a:moveTo>
                  <a:pt x="0" y="0"/>
                </a:moveTo>
                <a:lnTo>
                  <a:pt x="8342933" y="0"/>
                </a:lnTo>
                <a:lnTo>
                  <a:pt x="8342933"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0266492" y="3690599"/>
            <a:ext cx="7861749" cy="2509464"/>
          </a:xfrm>
          <a:prstGeom prst="rect">
            <a:avLst/>
          </a:prstGeom>
        </p:spPr>
        <p:txBody>
          <a:bodyPr anchor="t" rtlCol="false" tIns="0" lIns="0" bIns="0" rIns="0">
            <a:spAutoFit/>
          </a:bodyPr>
          <a:lstStyle/>
          <a:p>
            <a:pPr algn="ctr">
              <a:lnSpc>
                <a:spcPts val="5008"/>
              </a:lnSpc>
              <a:spcBef>
                <a:spcPct val="0"/>
              </a:spcBef>
            </a:pPr>
            <a:r>
              <a:rPr lang="en-US" sz="3577">
                <a:solidFill>
                  <a:srgbClr val="004380"/>
                </a:solidFill>
                <a:latin typeface="Montserrat Light"/>
              </a:rPr>
              <a:t> </a:t>
            </a:r>
            <a:r>
              <a:rPr lang="en-US" sz="3577">
                <a:solidFill>
                  <a:srgbClr val="004380"/>
                </a:solidFill>
                <a:latin typeface="Montserrat Light"/>
              </a:rPr>
              <a:t>Fine-tuning the hyperparameters of the model, such as learning rate, batch size, and optimizer choice, to improve its performance.</a:t>
            </a:r>
          </a:p>
        </p:txBody>
      </p:sp>
      <p:sp>
        <p:nvSpPr>
          <p:cNvPr name="TextBox 14" id="14"/>
          <p:cNvSpPr txBox="true"/>
          <p:nvPr/>
        </p:nvSpPr>
        <p:spPr>
          <a:xfrm rot="0">
            <a:off x="10266492" y="2680459"/>
            <a:ext cx="7325192" cy="671088"/>
          </a:xfrm>
          <a:prstGeom prst="rect">
            <a:avLst/>
          </a:prstGeom>
        </p:spPr>
        <p:txBody>
          <a:bodyPr anchor="t" rtlCol="false" tIns="0" lIns="0" bIns="0" rIns="0">
            <a:spAutoFit/>
          </a:bodyPr>
          <a:lstStyle/>
          <a:p>
            <a:pPr>
              <a:lnSpc>
                <a:spcPts val="5488"/>
              </a:lnSpc>
            </a:pPr>
            <a:r>
              <a:rPr lang="en-US" sz="3976" spc="103">
                <a:solidFill>
                  <a:srgbClr val="004380"/>
                </a:solidFill>
                <a:latin typeface="DM Sans Bold"/>
              </a:rPr>
              <a:t>06 Hyperparameter Tuning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DAF_L15w1wg</dc:identifier>
  <dcterms:modified xsi:type="dcterms:W3CDTF">2011-08-01T06:04:30Z</dcterms:modified>
  <cp:revision>1</cp:revision>
  <dc:title>Blue modern marketing proposal presentation </dc:title>
</cp:coreProperties>
</file>